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951BE-DC63-4082-88FD-503AFF5F723B}" type="datetimeFigureOut">
              <a:rPr lang="tr-TR" smtClean="0"/>
              <a:t>11.05.2025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76F09-25A5-48CD-B56E-206C451669A2}" type="slidenum">
              <a:rPr lang="tr-TR" smtClean="0"/>
              <a:t>‹#›</a:t>
            </a:fld>
            <a:endParaRPr lang="tr-TR"/>
          </a:p>
        </p:txBody>
      </p:sp>
    </p:spTree>
    <p:extLst>
      <p:ext uri="{BB962C8B-B14F-4D97-AF65-F5344CB8AC3E}">
        <p14:creationId xmlns:p14="http://schemas.microsoft.com/office/powerpoint/2010/main" val="47015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DA76F09-25A5-48CD-B56E-206C451669A2}" type="slidenum">
              <a:rPr lang="tr-TR" smtClean="0"/>
              <a:t>7</a:t>
            </a:fld>
            <a:endParaRPr lang="tr-TR"/>
          </a:p>
        </p:txBody>
      </p:sp>
    </p:spTree>
    <p:extLst>
      <p:ext uri="{BB962C8B-B14F-4D97-AF65-F5344CB8AC3E}">
        <p14:creationId xmlns:p14="http://schemas.microsoft.com/office/powerpoint/2010/main" val="156515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5/11/2025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846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5/11/2025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7878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5/11/2025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097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5/11/2025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979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5/11/2025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0299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5/11/2025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9965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5/11/2025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31942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5/11/2025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8697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5/11/2025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016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5/11/2025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544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5/11/2025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52002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5/11/2025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87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8DEA0CB-0804-9178-286A-85E7D41C41D6}"/>
              </a:ext>
            </a:extLst>
          </p:cNvPr>
          <p:cNvSpPr>
            <a:spLocks noGrp="1"/>
          </p:cNvSpPr>
          <p:nvPr>
            <p:ph type="ctrTitle"/>
          </p:nvPr>
        </p:nvSpPr>
        <p:spPr>
          <a:xfrm>
            <a:off x="703400" y="908651"/>
            <a:ext cx="4937004" cy="4058682"/>
          </a:xfrm>
        </p:spPr>
        <p:txBody>
          <a:bodyPr anchor="t">
            <a:normAutofit/>
          </a:bodyPr>
          <a:lstStyle/>
          <a:p>
            <a:r>
              <a:rPr lang="tr-TR" sz="6500" dirty="0"/>
              <a:t>Cem Karaca</a:t>
            </a:r>
          </a:p>
        </p:txBody>
      </p:sp>
      <p:sp>
        <p:nvSpPr>
          <p:cNvPr id="3" name="Alt Başlık 2">
            <a:extLst>
              <a:ext uri="{FF2B5EF4-FFF2-40B4-BE49-F238E27FC236}">
                <a16:creationId xmlns:a16="http://schemas.microsoft.com/office/drawing/2014/main" id="{ABC4FB24-B681-5800-1428-6E656D31333E}"/>
              </a:ext>
            </a:extLst>
          </p:cNvPr>
          <p:cNvSpPr>
            <a:spLocks noGrp="1"/>
          </p:cNvSpPr>
          <p:nvPr>
            <p:ph type="subTitle" idx="1"/>
          </p:nvPr>
        </p:nvSpPr>
        <p:spPr>
          <a:xfrm>
            <a:off x="612965" y="2323617"/>
            <a:ext cx="4172757" cy="845487"/>
          </a:xfrm>
        </p:spPr>
        <p:txBody>
          <a:bodyPr anchor="b">
            <a:noAutofit/>
          </a:bodyPr>
          <a:lstStyle/>
          <a:p>
            <a:endParaRPr lang="tr-TR" sz="3600" dirty="0"/>
          </a:p>
        </p:txBody>
      </p:sp>
      <p:cxnSp>
        <p:nvCxnSpPr>
          <p:cNvPr id="33"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BB7BF0C5-9A1A-EBE0-A06C-82E4A85F7B92}"/>
              </a:ext>
            </a:extLst>
          </p:cNvPr>
          <p:cNvPicPr>
            <a:picLocks noChangeAspect="1"/>
          </p:cNvPicPr>
          <p:nvPr/>
        </p:nvPicPr>
        <p:blipFill>
          <a:blip r:embed="rId2"/>
          <a:srcRect l="14469"/>
          <a:stretch/>
        </p:blipFill>
        <p:spPr>
          <a:xfrm>
            <a:off x="6326272" y="10"/>
            <a:ext cx="5865727" cy="6857990"/>
          </a:xfrm>
          <a:prstGeom prst="rect">
            <a:avLst/>
          </a:prstGeom>
        </p:spPr>
      </p:pic>
    </p:spTree>
    <p:extLst>
      <p:ext uri="{BB962C8B-B14F-4D97-AF65-F5344CB8AC3E}">
        <p14:creationId xmlns:p14="http://schemas.microsoft.com/office/powerpoint/2010/main" val="12141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E3FB45-0421-55AC-BF4F-69A3744AEFF0}"/>
              </a:ext>
            </a:extLst>
          </p:cNvPr>
          <p:cNvSpPr>
            <a:spLocks noGrp="1"/>
          </p:cNvSpPr>
          <p:nvPr>
            <p:ph type="title"/>
          </p:nvPr>
        </p:nvSpPr>
        <p:spPr/>
        <p:txBody>
          <a:bodyPr>
            <a:normAutofit fontScale="90000"/>
          </a:bodyPr>
          <a:lstStyle/>
          <a:p>
            <a:r>
              <a:rPr lang="tr-TR" b="1" cap="none" dirty="0"/>
              <a:t>Sanatsal mirası</a:t>
            </a:r>
            <a:r>
              <a:rPr lang="tr-TR" cap="none" dirty="0"/>
              <a:t> </a:t>
            </a:r>
            <a:r>
              <a:rPr lang="tr-TR" cap="none" dirty="0" err="1"/>
              <a:t>anadolu</a:t>
            </a:r>
            <a:r>
              <a:rPr lang="tr-TR" cap="none" dirty="0"/>
              <a:t> </a:t>
            </a:r>
            <a:r>
              <a:rPr lang="tr-TR" cap="none" dirty="0" err="1"/>
              <a:t>rock’u</a:t>
            </a:r>
            <a:r>
              <a:rPr lang="tr-TR" cap="none" dirty="0"/>
              <a:t> kurarak </a:t>
            </a:r>
            <a:r>
              <a:rPr lang="tr-TR" cap="none" dirty="0" err="1"/>
              <a:t>türk</a:t>
            </a:r>
            <a:r>
              <a:rPr lang="tr-TR" cap="none" dirty="0"/>
              <a:t> müziğine yeni bir soluk getirdi. Haluk levent, </a:t>
            </a:r>
            <a:r>
              <a:rPr lang="tr-TR" cap="none" dirty="0" err="1"/>
              <a:t>teoman</a:t>
            </a:r>
            <a:r>
              <a:rPr lang="tr-TR" cap="none" dirty="0"/>
              <a:t> gibi sanatçılara ilham kaynağı oldu. Şarkıları hala konserlerde, dizilerde, filmlerde kullanılıyor. Onun mirası halen yaşıyor ve anlamını koruyor.</a:t>
            </a:r>
            <a:br>
              <a:rPr lang="tr-TR" cap="none" dirty="0"/>
            </a:br>
            <a:endParaRPr lang="tr-TR" cap="none" dirty="0"/>
          </a:p>
        </p:txBody>
      </p:sp>
    </p:spTree>
    <p:extLst>
      <p:ext uri="{BB962C8B-B14F-4D97-AF65-F5344CB8AC3E}">
        <p14:creationId xmlns:p14="http://schemas.microsoft.com/office/powerpoint/2010/main" val="323505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7C72E9-DC77-144A-8BD3-A0C7DBBE4267}"/>
              </a:ext>
            </a:extLst>
          </p:cNvPr>
          <p:cNvSpPr>
            <a:spLocks noGrp="1"/>
          </p:cNvSpPr>
          <p:nvPr>
            <p:ph type="title"/>
          </p:nvPr>
        </p:nvSpPr>
        <p:spPr/>
        <p:txBody>
          <a:bodyPr>
            <a:normAutofit fontScale="90000"/>
          </a:bodyPr>
          <a:lstStyle/>
          <a:p>
            <a:r>
              <a:rPr lang="tr-TR" b="1" cap="none" dirty="0"/>
              <a:t>Vefatı ve ardından</a:t>
            </a:r>
            <a:r>
              <a:rPr lang="tr-TR" cap="none" dirty="0"/>
              <a:t> 8 şubat 2004 tarihinde kalp krizi sonucu hayatını kaybetti. Tüm </a:t>
            </a:r>
            <a:r>
              <a:rPr lang="tr-TR" cap="none" dirty="0" err="1"/>
              <a:t>türkiye</a:t>
            </a:r>
            <a:r>
              <a:rPr lang="tr-TR" cap="none" dirty="0"/>
              <a:t> onu gözyaşlarıyla </a:t>
            </a:r>
            <a:r>
              <a:rPr lang="tr-TR" cap="none" dirty="0" err="1"/>
              <a:t>uyla</a:t>
            </a:r>
            <a:r>
              <a:rPr lang="tr-TR" cap="none" dirty="0"/>
              <a:t> uğurladı. Mezarlığı halen ziyaret edilmekte. Ardında yüzlerce unutulmaz eser bıraktı.</a:t>
            </a:r>
            <a:br>
              <a:rPr lang="tr-TR" cap="none" dirty="0"/>
            </a:br>
            <a:endParaRPr lang="tr-TR" cap="none" dirty="0"/>
          </a:p>
        </p:txBody>
      </p:sp>
    </p:spTree>
    <p:extLst>
      <p:ext uri="{BB962C8B-B14F-4D97-AF65-F5344CB8AC3E}">
        <p14:creationId xmlns:p14="http://schemas.microsoft.com/office/powerpoint/2010/main" val="259819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Resim 4" descr="konser, müzik, şarkı söyleme, şarkıcı içeren bir resim&#10;&#10;Yapay zeka tarafından oluşturulan içerik yanlış olabilir.">
            <a:extLst>
              <a:ext uri="{FF2B5EF4-FFF2-40B4-BE49-F238E27FC236}">
                <a16:creationId xmlns:a16="http://schemas.microsoft.com/office/drawing/2014/main" id="{37CA7E18-8281-807D-9708-1B30A142A033}"/>
              </a:ext>
            </a:extLst>
          </p:cNvPr>
          <p:cNvPicPr>
            <a:picLocks noChangeAspect="1"/>
          </p:cNvPicPr>
          <p:nvPr/>
        </p:nvPicPr>
        <p:blipFill>
          <a:blip r:embed="rId4">
            <a:extLst>
              <a:ext uri="{28A0092B-C50C-407E-A947-70E740481C1C}">
                <a14:useLocalDpi xmlns:a14="http://schemas.microsoft.com/office/drawing/2010/main" val="0"/>
              </a:ext>
            </a:extLst>
          </a:blip>
          <a:srcRect l="9091" t="2759" b="6332"/>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EFBAAD93-7DE6-47D1-3609-446AE138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Başlık 1">
            <a:extLst>
              <a:ext uri="{FF2B5EF4-FFF2-40B4-BE49-F238E27FC236}">
                <a16:creationId xmlns:a16="http://schemas.microsoft.com/office/drawing/2014/main" id="{3954DAD9-4B50-A377-6D86-A2E4C97521EF}"/>
              </a:ext>
            </a:extLst>
          </p:cNvPr>
          <p:cNvSpPr>
            <a:spLocks noGrp="1"/>
          </p:cNvSpPr>
          <p:nvPr>
            <p:ph type="title"/>
          </p:nvPr>
        </p:nvSpPr>
        <p:spPr>
          <a:xfrm>
            <a:off x="1095270" y="908651"/>
            <a:ext cx="10805346" cy="4171779"/>
          </a:xfrm>
        </p:spPr>
        <p:txBody>
          <a:bodyPr vert="horz" lIns="91440" tIns="45720" rIns="91440" bIns="45720" rtlCol="0" anchor="t">
            <a:noAutofit/>
          </a:bodyPr>
          <a:lstStyle/>
          <a:p>
            <a:pPr>
              <a:lnSpc>
                <a:spcPct val="90000"/>
              </a:lnSpc>
            </a:pPr>
            <a:r>
              <a:rPr lang="en-US" sz="2800" b="1" cap="none" dirty="0" err="1"/>
              <a:t>Neden</a:t>
            </a:r>
            <a:r>
              <a:rPr lang="en-US" sz="2800" b="1" cap="none" dirty="0"/>
              <a:t> '</a:t>
            </a:r>
            <a:r>
              <a:rPr lang="en-US" sz="2800" b="1" cap="none" dirty="0" err="1"/>
              <a:t>bu</a:t>
            </a:r>
            <a:r>
              <a:rPr lang="en-US" sz="2800" b="1" cap="none" dirty="0"/>
              <a:t> son </a:t>
            </a:r>
            <a:r>
              <a:rPr lang="en-US" sz="2800" b="1" cap="none" dirty="0" err="1"/>
              <a:t>olsun</a:t>
            </a:r>
            <a:r>
              <a:rPr lang="en-US" sz="2800" b="1" cap="none" dirty="0"/>
              <a:t>'?</a:t>
            </a:r>
            <a:r>
              <a:rPr lang="en-US" sz="2800" cap="none" dirty="0"/>
              <a:t> "Bu son </a:t>
            </a:r>
            <a:r>
              <a:rPr lang="en-US" sz="2800" cap="none" dirty="0" err="1"/>
              <a:t>olsun</a:t>
            </a:r>
            <a:r>
              <a:rPr lang="en-US" sz="2800" cap="none" dirty="0"/>
              <a:t>", cem </a:t>
            </a:r>
            <a:r>
              <a:rPr lang="en-US" sz="2800" cap="none" dirty="0" err="1"/>
              <a:t>karaca’nın</a:t>
            </a:r>
            <a:r>
              <a:rPr lang="en-US" sz="2800" cap="none" dirty="0"/>
              <a:t> </a:t>
            </a:r>
            <a:r>
              <a:rPr lang="en-US" sz="2800" cap="none" dirty="0" err="1"/>
              <a:t>duygusal</a:t>
            </a:r>
            <a:r>
              <a:rPr lang="en-US" sz="2800" cap="none" dirty="0"/>
              <a:t> </a:t>
            </a:r>
            <a:r>
              <a:rPr lang="en-US" sz="2800" cap="none" dirty="0" err="1"/>
              <a:t>derinliğini</a:t>
            </a:r>
            <a:r>
              <a:rPr lang="en-US" sz="2800" cap="none" dirty="0"/>
              <a:t> </a:t>
            </a:r>
            <a:r>
              <a:rPr lang="en-US" sz="2800" cap="none" dirty="0" err="1"/>
              <a:t>en</a:t>
            </a:r>
            <a:r>
              <a:rPr lang="en-US" sz="2800" cap="none" dirty="0"/>
              <a:t> iyi </a:t>
            </a:r>
            <a:r>
              <a:rPr lang="en-US" sz="2800" cap="none" dirty="0" err="1"/>
              <a:t>yansıtan</a:t>
            </a:r>
            <a:r>
              <a:rPr lang="en-US" sz="2800" cap="none" dirty="0"/>
              <a:t> </a:t>
            </a:r>
            <a:r>
              <a:rPr lang="en-US" sz="2800" cap="none" dirty="0" err="1"/>
              <a:t>parçalardan</a:t>
            </a:r>
            <a:r>
              <a:rPr lang="en-US" sz="2800" cap="none" dirty="0"/>
              <a:t> </a:t>
            </a:r>
            <a:r>
              <a:rPr lang="en-US" sz="2800" cap="none" dirty="0" err="1"/>
              <a:t>biridir</a:t>
            </a:r>
            <a:r>
              <a:rPr lang="en-US" sz="2800" cap="none" dirty="0"/>
              <a:t>. </a:t>
            </a:r>
            <a:r>
              <a:rPr lang="en-US" sz="2800" cap="none" dirty="0" err="1"/>
              <a:t>Şarkının</a:t>
            </a:r>
            <a:r>
              <a:rPr lang="en-US" sz="2800" cap="none" dirty="0"/>
              <a:t> </a:t>
            </a:r>
            <a:r>
              <a:rPr lang="en-US" sz="2800" cap="none" dirty="0" err="1"/>
              <a:t>sözleri</a:t>
            </a:r>
            <a:r>
              <a:rPr lang="en-US" sz="2800" cap="none" dirty="0"/>
              <a:t> </a:t>
            </a:r>
            <a:r>
              <a:rPr lang="en-US" sz="2800" cap="none" dirty="0" err="1"/>
              <a:t>ayrılık</a:t>
            </a:r>
            <a:r>
              <a:rPr lang="en-US" sz="2800" cap="none" dirty="0"/>
              <a:t> </a:t>
            </a:r>
            <a:r>
              <a:rPr lang="en-US" sz="2800" cap="none" dirty="0" err="1"/>
              <a:t>ve</a:t>
            </a:r>
            <a:r>
              <a:rPr lang="en-US" sz="2800" cap="none" dirty="0"/>
              <a:t> </a:t>
            </a:r>
            <a:r>
              <a:rPr lang="en-US" sz="2800" cap="none" dirty="0" err="1"/>
              <a:t>pişmanlık</a:t>
            </a:r>
            <a:r>
              <a:rPr lang="en-US" sz="2800" cap="none" dirty="0"/>
              <a:t> </a:t>
            </a:r>
            <a:r>
              <a:rPr lang="en-US" sz="2800" cap="none" dirty="0" err="1"/>
              <a:t>temasını</a:t>
            </a:r>
            <a:r>
              <a:rPr lang="en-US" sz="2800" cap="none" dirty="0"/>
              <a:t> </a:t>
            </a:r>
            <a:r>
              <a:rPr lang="en-US" sz="2800" cap="none" dirty="0" err="1"/>
              <a:t>içerse</a:t>
            </a:r>
            <a:r>
              <a:rPr lang="en-US" sz="2800" cap="none" dirty="0"/>
              <a:t> de, </a:t>
            </a:r>
            <a:r>
              <a:rPr lang="en-US" sz="2800" cap="none" dirty="0" err="1"/>
              <a:t>aslında</a:t>
            </a:r>
            <a:r>
              <a:rPr lang="en-US" sz="2800" cap="none" dirty="0"/>
              <a:t> </a:t>
            </a:r>
            <a:r>
              <a:rPr lang="en-US" sz="2800" cap="none" dirty="0" err="1"/>
              <a:t>umut</a:t>
            </a:r>
            <a:r>
              <a:rPr lang="en-US" sz="2800" cap="none" dirty="0"/>
              <a:t> </a:t>
            </a:r>
            <a:r>
              <a:rPr lang="en-US" sz="2800" cap="none" dirty="0" err="1"/>
              <a:t>doludur</a:t>
            </a:r>
            <a:r>
              <a:rPr lang="en-US" sz="2800" cap="none" dirty="0"/>
              <a:t>. Cem </a:t>
            </a:r>
            <a:r>
              <a:rPr lang="en-US" sz="2800" cap="none" dirty="0" err="1"/>
              <a:t>karaca’nın</a:t>
            </a:r>
            <a:r>
              <a:rPr lang="en-US" sz="2800" cap="none" dirty="0"/>
              <a:t> hem </a:t>
            </a:r>
            <a:r>
              <a:rPr lang="en-US" sz="2800" cap="none" dirty="0" err="1"/>
              <a:t>insani</a:t>
            </a:r>
            <a:r>
              <a:rPr lang="en-US" sz="2800" cap="none" dirty="0"/>
              <a:t> hem </a:t>
            </a:r>
            <a:r>
              <a:rPr lang="en-US" sz="2800" cap="none" dirty="0" err="1"/>
              <a:t>politik</a:t>
            </a:r>
            <a:r>
              <a:rPr lang="en-US" sz="2800" cap="none" dirty="0"/>
              <a:t> </a:t>
            </a:r>
            <a:r>
              <a:rPr lang="en-US" sz="2800" cap="none" dirty="0" err="1"/>
              <a:t>yönünü</a:t>
            </a:r>
            <a:r>
              <a:rPr lang="en-US" sz="2800" cap="none" dirty="0"/>
              <a:t> </a:t>
            </a:r>
            <a:r>
              <a:rPr lang="en-US" sz="2800" cap="none" dirty="0" err="1"/>
              <a:t>temsil</a:t>
            </a:r>
            <a:r>
              <a:rPr lang="en-US" sz="2800" cap="none" dirty="0"/>
              <a:t> </a:t>
            </a:r>
            <a:r>
              <a:rPr lang="en-US" sz="2800" cap="none" dirty="0" err="1"/>
              <a:t>eder</a:t>
            </a:r>
            <a:r>
              <a:rPr lang="en-US" sz="2800" cap="none" dirty="0"/>
              <a:t>. Bu </a:t>
            </a:r>
            <a:r>
              <a:rPr lang="en-US" sz="2800" cap="none" dirty="0" err="1"/>
              <a:t>nedenle</a:t>
            </a:r>
            <a:r>
              <a:rPr lang="en-US" sz="2800" cap="none" dirty="0"/>
              <a:t> </a:t>
            </a:r>
            <a:r>
              <a:rPr lang="en-US" sz="2800" cap="none" dirty="0" err="1"/>
              <a:t>bu</a:t>
            </a:r>
            <a:r>
              <a:rPr lang="en-US" sz="2800" cap="none" dirty="0"/>
              <a:t> </a:t>
            </a:r>
            <a:r>
              <a:rPr lang="en-US" sz="2800" cap="none" dirty="0" err="1"/>
              <a:t>şarkıyla</a:t>
            </a:r>
            <a:r>
              <a:rPr lang="en-US" sz="2800" cap="none" dirty="0"/>
              <a:t> </a:t>
            </a:r>
            <a:r>
              <a:rPr lang="en-US" sz="2800" cap="none" dirty="0" err="1"/>
              <a:t>sunumumu</a:t>
            </a:r>
            <a:r>
              <a:rPr lang="en-US" sz="2800" cap="none" dirty="0"/>
              <a:t> </a:t>
            </a:r>
            <a:r>
              <a:rPr lang="en-US" sz="2800" cap="none" dirty="0" err="1"/>
              <a:t>sonlandırmak</a:t>
            </a:r>
            <a:r>
              <a:rPr lang="en-US" sz="2800" cap="none" dirty="0"/>
              <a:t> </a:t>
            </a:r>
            <a:r>
              <a:rPr lang="en-US" sz="2800" cap="none" dirty="0" err="1"/>
              <a:t>istedim</a:t>
            </a:r>
            <a:r>
              <a:rPr lang="en-US" sz="2800" cap="none" dirty="0"/>
              <a:t>.</a:t>
            </a:r>
            <a:br>
              <a:rPr lang="en-US" sz="2800" dirty="0"/>
            </a:br>
            <a:endParaRPr lang="en-US" sz="2800" dirty="0"/>
          </a:p>
        </p:txBody>
      </p:sp>
      <p:cxnSp>
        <p:nvCxnSpPr>
          <p:cNvPr id="20" name="Straight Connector 19">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6232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em-Karaca-Bu-Son-Olsun">
            <a:hlinkClick r:id="" action="ppaction://media"/>
            <a:extLst>
              <a:ext uri="{FF2B5EF4-FFF2-40B4-BE49-F238E27FC236}">
                <a16:creationId xmlns:a16="http://schemas.microsoft.com/office/drawing/2014/main" id="{256A959A-D6AD-E6DD-5EBB-6796832FC4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38886" y="3667649"/>
            <a:ext cx="3151004" cy="1412781"/>
          </a:xfrm>
          <a:prstGeom prst="rect">
            <a:avLst/>
          </a:prstGeom>
        </p:spPr>
      </p:pic>
    </p:spTree>
    <p:extLst>
      <p:ext uri="{BB962C8B-B14F-4D97-AF65-F5344CB8AC3E}">
        <p14:creationId xmlns:p14="http://schemas.microsoft.com/office/powerpoint/2010/main" val="21370851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1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AAAF7BF-07CC-8837-B7A4-2F95DD5D4C10}"/>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a:t>son</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9439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insan yüzü, kişi, şahıs, gülümsemek, gülüş, giyim içeren bir resim">
            <a:extLst>
              <a:ext uri="{FF2B5EF4-FFF2-40B4-BE49-F238E27FC236}">
                <a16:creationId xmlns:a16="http://schemas.microsoft.com/office/drawing/2014/main" id="{7D2F1585-DAAF-8AE6-984A-551E14C03EA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1179DB8F-A4A3-9E0A-33E5-95BFAC8B8C46}"/>
              </a:ext>
            </a:extLst>
          </p:cNvPr>
          <p:cNvSpPr>
            <a:spLocks noGrp="1"/>
          </p:cNvSpPr>
          <p:nvPr>
            <p:ph type="title"/>
          </p:nvPr>
        </p:nvSpPr>
        <p:spPr>
          <a:xfrm>
            <a:off x="704087" y="871758"/>
            <a:ext cx="6168985" cy="3850965"/>
          </a:xfrm>
        </p:spPr>
        <p:txBody>
          <a:bodyPr vert="horz" lIns="91440" tIns="45720" rIns="91440" bIns="45720" rtlCol="0" anchor="t">
            <a:normAutofit/>
          </a:bodyPr>
          <a:lstStyle/>
          <a:p>
            <a:pPr>
              <a:lnSpc>
                <a:spcPct val="90000"/>
              </a:lnSpc>
            </a:pPr>
            <a:r>
              <a:rPr lang="en-US" sz="2800" b="1" cap="none" dirty="0">
                <a:solidFill>
                  <a:srgbClr val="FFFFFF"/>
                </a:solidFill>
              </a:rPr>
              <a:t>Çocukluğu </a:t>
            </a:r>
            <a:r>
              <a:rPr lang="en-US" sz="2800" b="1" cap="none" dirty="0" err="1">
                <a:solidFill>
                  <a:srgbClr val="FFFFFF"/>
                </a:solidFill>
              </a:rPr>
              <a:t>ve</a:t>
            </a:r>
            <a:r>
              <a:rPr lang="en-US" sz="2800" b="1" cap="none" dirty="0">
                <a:solidFill>
                  <a:srgbClr val="FFFFFF"/>
                </a:solidFill>
              </a:rPr>
              <a:t> </a:t>
            </a:r>
            <a:r>
              <a:rPr lang="en-US" sz="2800" b="1" cap="none" dirty="0" err="1">
                <a:solidFill>
                  <a:srgbClr val="FFFFFF"/>
                </a:solidFill>
              </a:rPr>
              <a:t>ailesi</a:t>
            </a:r>
            <a:r>
              <a:rPr lang="en-US" sz="2800" cap="none" dirty="0">
                <a:solidFill>
                  <a:srgbClr val="FFFFFF"/>
                </a:solidFill>
              </a:rPr>
              <a:t> cem </a:t>
            </a:r>
            <a:r>
              <a:rPr lang="en-US" sz="2800" cap="none" dirty="0" err="1">
                <a:solidFill>
                  <a:srgbClr val="FFFFFF"/>
                </a:solidFill>
              </a:rPr>
              <a:t>karaca</a:t>
            </a:r>
            <a:r>
              <a:rPr lang="en-US" sz="2800" cap="none" dirty="0">
                <a:solidFill>
                  <a:srgbClr val="FFFFFF"/>
                </a:solidFill>
              </a:rPr>
              <a:t>, 5 </a:t>
            </a:r>
            <a:r>
              <a:rPr lang="en-US" sz="2800" cap="none" dirty="0" err="1">
                <a:solidFill>
                  <a:srgbClr val="FFFFFF"/>
                </a:solidFill>
              </a:rPr>
              <a:t>nisan</a:t>
            </a:r>
            <a:r>
              <a:rPr lang="en-US" sz="2800" cap="none" dirty="0">
                <a:solidFill>
                  <a:srgbClr val="FFFFFF"/>
                </a:solidFill>
              </a:rPr>
              <a:t> 1945 </a:t>
            </a:r>
            <a:r>
              <a:rPr lang="en-US" sz="2800" cap="none" dirty="0" err="1">
                <a:solidFill>
                  <a:srgbClr val="FFFFFF"/>
                </a:solidFill>
              </a:rPr>
              <a:t>tarihinde</a:t>
            </a:r>
            <a:r>
              <a:rPr lang="en-US" sz="2800" cap="none" dirty="0">
                <a:solidFill>
                  <a:srgbClr val="FFFFFF"/>
                </a:solidFill>
              </a:rPr>
              <a:t> </a:t>
            </a:r>
            <a:r>
              <a:rPr lang="en-US" sz="2800" cap="none" dirty="0" err="1">
                <a:solidFill>
                  <a:srgbClr val="FFFFFF"/>
                </a:solidFill>
              </a:rPr>
              <a:t>istanbul'da</a:t>
            </a:r>
            <a:r>
              <a:rPr lang="en-US" sz="2800" cap="none" dirty="0">
                <a:solidFill>
                  <a:srgbClr val="FFFFFF"/>
                </a:solidFill>
              </a:rPr>
              <a:t> </a:t>
            </a:r>
            <a:r>
              <a:rPr lang="en-US" sz="2800" cap="none" dirty="0" err="1">
                <a:solidFill>
                  <a:srgbClr val="FFFFFF"/>
                </a:solidFill>
              </a:rPr>
              <a:t>dünyaya</a:t>
            </a:r>
            <a:r>
              <a:rPr lang="en-US" sz="2800" cap="none" dirty="0">
                <a:solidFill>
                  <a:srgbClr val="FFFFFF"/>
                </a:solidFill>
              </a:rPr>
              <a:t> </a:t>
            </a:r>
            <a:r>
              <a:rPr lang="en-US" sz="2800" cap="none" dirty="0" err="1">
                <a:solidFill>
                  <a:srgbClr val="FFFFFF"/>
                </a:solidFill>
              </a:rPr>
              <a:t>geldi</a:t>
            </a:r>
            <a:r>
              <a:rPr lang="en-US" sz="2800" cap="none" dirty="0">
                <a:solidFill>
                  <a:srgbClr val="FFFFFF"/>
                </a:solidFill>
              </a:rPr>
              <a:t>. Annesi toto </a:t>
            </a:r>
            <a:r>
              <a:rPr lang="en-US" sz="2800" cap="none" dirty="0" err="1">
                <a:solidFill>
                  <a:srgbClr val="FFFFFF"/>
                </a:solidFill>
              </a:rPr>
              <a:t>karaca</a:t>
            </a:r>
            <a:r>
              <a:rPr lang="en-US" sz="2800" cap="none" dirty="0">
                <a:solidFill>
                  <a:srgbClr val="FFFFFF"/>
                </a:solidFill>
              </a:rPr>
              <a:t>, </a:t>
            </a:r>
            <a:r>
              <a:rPr lang="en-US" sz="2800" cap="none" dirty="0" err="1">
                <a:solidFill>
                  <a:srgbClr val="FFFFFF"/>
                </a:solidFill>
              </a:rPr>
              <a:t>ermeni</a:t>
            </a:r>
            <a:r>
              <a:rPr lang="en-US" sz="2800" cap="none" dirty="0">
                <a:solidFill>
                  <a:srgbClr val="FFFFFF"/>
                </a:solidFill>
              </a:rPr>
              <a:t> </a:t>
            </a:r>
            <a:r>
              <a:rPr lang="en-US" sz="2800" cap="none" dirty="0" err="1">
                <a:solidFill>
                  <a:srgbClr val="FFFFFF"/>
                </a:solidFill>
              </a:rPr>
              <a:t>kökenli</a:t>
            </a:r>
            <a:r>
              <a:rPr lang="en-US" sz="2800" cap="none" dirty="0">
                <a:solidFill>
                  <a:srgbClr val="FFFFFF"/>
                </a:solidFill>
              </a:rPr>
              <a:t> </a:t>
            </a:r>
            <a:r>
              <a:rPr lang="en-US" sz="2800" cap="none" dirty="0" err="1">
                <a:solidFill>
                  <a:srgbClr val="FFFFFF"/>
                </a:solidFill>
              </a:rPr>
              <a:t>tiyatro</a:t>
            </a:r>
            <a:r>
              <a:rPr lang="en-US" sz="2800" cap="none" dirty="0">
                <a:solidFill>
                  <a:srgbClr val="FFFFFF"/>
                </a:solidFill>
              </a:rPr>
              <a:t> </a:t>
            </a:r>
            <a:r>
              <a:rPr lang="en-US" sz="2800" cap="none" dirty="0" err="1">
                <a:solidFill>
                  <a:srgbClr val="FFFFFF"/>
                </a:solidFill>
              </a:rPr>
              <a:t>sanatçısı</a:t>
            </a:r>
            <a:r>
              <a:rPr lang="en-US" sz="2800" cap="none" dirty="0">
                <a:solidFill>
                  <a:srgbClr val="FFFFFF"/>
                </a:solidFill>
              </a:rPr>
              <a:t>; </a:t>
            </a:r>
            <a:r>
              <a:rPr lang="en-US" sz="2800" cap="none" dirty="0" err="1">
                <a:solidFill>
                  <a:srgbClr val="FFFFFF"/>
                </a:solidFill>
              </a:rPr>
              <a:t>babası</a:t>
            </a:r>
            <a:r>
              <a:rPr lang="en-US" sz="2800" cap="none" dirty="0">
                <a:solidFill>
                  <a:srgbClr val="FFFFFF"/>
                </a:solidFill>
              </a:rPr>
              <a:t> </a:t>
            </a:r>
            <a:r>
              <a:rPr lang="en-US" sz="2800" cap="none" dirty="0" err="1">
                <a:solidFill>
                  <a:srgbClr val="FFFFFF"/>
                </a:solidFill>
              </a:rPr>
              <a:t>ibrahim</a:t>
            </a:r>
            <a:r>
              <a:rPr lang="en-US" sz="2800" cap="none" dirty="0">
                <a:solidFill>
                  <a:srgbClr val="FFFFFF"/>
                </a:solidFill>
              </a:rPr>
              <a:t> </a:t>
            </a:r>
            <a:r>
              <a:rPr lang="en-US" sz="2800" cap="none" dirty="0" err="1">
                <a:solidFill>
                  <a:srgbClr val="FFFFFF"/>
                </a:solidFill>
              </a:rPr>
              <a:t>karaca</a:t>
            </a:r>
            <a:r>
              <a:rPr lang="en-US" sz="2800" cap="none" dirty="0">
                <a:solidFill>
                  <a:srgbClr val="FFFFFF"/>
                </a:solidFill>
              </a:rPr>
              <a:t> </a:t>
            </a:r>
            <a:r>
              <a:rPr lang="en-US" sz="2800" cap="none" dirty="0" err="1">
                <a:solidFill>
                  <a:srgbClr val="FFFFFF"/>
                </a:solidFill>
              </a:rPr>
              <a:t>ise</a:t>
            </a:r>
            <a:r>
              <a:rPr lang="en-US" sz="2800" cap="none" dirty="0">
                <a:solidFill>
                  <a:srgbClr val="FFFFFF"/>
                </a:solidFill>
              </a:rPr>
              <a:t> </a:t>
            </a:r>
            <a:r>
              <a:rPr lang="en-US" sz="2800" cap="none" dirty="0" err="1">
                <a:solidFill>
                  <a:srgbClr val="FFFFFF"/>
                </a:solidFill>
              </a:rPr>
              <a:t>azeri</a:t>
            </a:r>
            <a:r>
              <a:rPr lang="en-US" sz="2800" cap="none" dirty="0">
                <a:solidFill>
                  <a:srgbClr val="FFFFFF"/>
                </a:solidFill>
              </a:rPr>
              <a:t> </a:t>
            </a:r>
            <a:r>
              <a:rPr lang="en-US" sz="2800" cap="none" dirty="0" err="1">
                <a:solidFill>
                  <a:srgbClr val="FFFFFF"/>
                </a:solidFill>
              </a:rPr>
              <a:t>kökenliydi</a:t>
            </a:r>
            <a:r>
              <a:rPr lang="en-US" sz="2800" cap="none" dirty="0">
                <a:solidFill>
                  <a:srgbClr val="FFFFFF"/>
                </a:solidFill>
              </a:rPr>
              <a:t>. </a:t>
            </a:r>
            <a:r>
              <a:rPr lang="en-US" sz="2800" cap="none" dirty="0" err="1">
                <a:solidFill>
                  <a:srgbClr val="FFFFFF"/>
                </a:solidFill>
              </a:rPr>
              <a:t>Sanatçı</a:t>
            </a:r>
            <a:r>
              <a:rPr lang="en-US" sz="2800" cap="none" dirty="0">
                <a:solidFill>
                  <a:srgbClr val="FFFFFF"/>
                </a:solidFill>
              </a:rPr>
              <a:t> </a:t>
            </a:r>
            <a:r>
              <a:rPr lang="en-US" sz="2800" cap="none" dirty="0" err="1">
                <a:solidFill>
                  <a:srgbClr val="FFFFFF"/>
                </a:solidFill>
              </a:rPr>
              <a:t>bir</a:t>
            </a:r>
            <a:r>
              <a:rPr lang="en-US" sz="2800" cap="none" dirty="0">
                <a:solidFill>
                  <a:srgbClr val="FFFFFF"/>
                </a:solidFill>
              </a:rPr>
              <a:t> </a:t>
            </a:r>
            <a:r>
              <a:rPr lang="en-US" sz="2800" cap="none" dirty="0" err="1">
                <a:solidFill>
                  <a:srgbClr val="FFFFFF"/>
                </a:solidFill>
              </a:rPr>
              <a:t>ailede</a:t>
            </a:r>
            <a:r>
              <a:rPr lang="en-US" sz="2800" cap="none" dirty="0">
                <a:solidFill>
                  <a:srgbClr val="FFFFFF"/>
                </a:solidFill>
              </a:rPr>
              <a:t> </a:t>
            </a:r>
            <a:r>
              <a:rPr lang="en-US" sz="2800" cap="none" dirty="0" err="1">
                <a:solidFill>
                  <a:srgbClr val="FFFFFF"/>
                </a:solidFill>
              </a:rPr>
              <a:t>yetişen</a:t>
            </a:r>
            <a:r>
              <a:rPr lang="en-US" sz="2800" cap="none" dirty="0">
                <a:solidFill>
                  <a:srgbClr val="FFFFFF"/>
                </a:solidFill>
              </a:rPr>
              <a:t> cem </a:t>
            </a:r>
            <a:r>
              <a:rPr lang="en-US" sz="2800" cap="none" dirty="0" err="1">
                <a:solidFill>
                  <a:srgbClr val="FFFFFF"/>
                </a:solidFill>
              </a:rPr>
              <a:t>karaca</a:t>
            </a:r>
            <a:r>
              <a:rPr lang="en-US" sz="2800" cap="none" dirty="0">
                <a:solidFill>
                  <a:srgbClr val="FFFFFF"/>
                </a:solidFill>
              </a:rPr>
              <a:t>, </a:t>
            </a:r>
            <a:r>
              <a:rPr lang="en-US" sz="2800" cap="none" dirty="0" err="1">
                <a:solidFill>
                  <a:srgbClr val="FFFFFF"/>
                </a:solidFill>
              </a:rPr>
              <a:t>tiyatro</a:t>
            </a:r>
            <a:r>
              <a:rPr lang="en-US" sz="2800" cap="none" dirty="0">
                <a:solidFill>
                  <a:srgbClr val="FFFFFF"/>
                </a:solidFill>
              </a:rPr>
              <a:t> </a:t>
            </a:r>
            <a:r>
              <a:rPr lang="en-US" sz="2800" cap="none" dirty="0" err="1">
                <a:solidFill>
                  <a:srgbClr val="FFFFFF"/>
                </a:solidFill>
              </a:rPr>
              <a:t>ve</a:t>
            </a:r>
            <a:r>
              <a:rPr lang="en-US" sz="2800" cap="none" dirty="0">
                <a:solidFill>
                  <a:srgbClr val="FFFFFF"/>
                </a:solidFill>
              </a:rPr>
              <a:t> </a:t>
            </a:r>
            <a:r>
              <a:rPr lang="en-US" sz="2800" cap="none" dirty="0" err="1">
                <a:solidFill>
                  <a:srgbClr val="FFFFFF"/>
                </a:solidFill>
              </a:rPr>
              <a:t>müzikle</a:t>
            </a:r>
            <a:r>
              <a:rPr lang="en-US" sz="2800" cap="none" dirty="0">
                <a:solidFill>
                  <a:srgbClr val="FFFFFF"/>
                </a:solidFill>
              </a:rPr>
              <a:t> </a:t>
            </a:r>
            <a:r>
              <a:rPr lang="en-US" sz="2800" cap="none" dirty="0" err="1">
                <a:solidFill>
                  <a:srgbClr val="FFFFFF"/>
                </a:solidFill>
              </a:rPr>
              <a:t>erken</a:t>
            </a:r>
            <a:r>
              <a:rPr lang="en-US" sz="2800" cap="none" dirty="0">
                <a:solidFill>
                  <a:srgbClr val="FFFFFF"/>
                </a:solidFill>
              </a:rPr>
              <a:t> </a:t>
            </a:r>
            <a:r>
              <a:rPr lang="en-US" sz="2800" cap="none" dirty="0" err="1">
                <a:solidFill>
                  <a:srgbClr val="FFFFFF"/>
                </a:solidFill>
              </a:rPr>
              <a:t>yaşta</a:t>
            </a:r>
            <a:r>
              <a:rPr lang="en-US" sz="2800" cap="none" dirty="0">
                <a:solidFill>
                  <a:srgbClr val="FFFFFF"/>
                </a:solidFill>
              </a:rPr>
              <a:t> </a:t>
            </a:r>
            <a:r>
              <a:rPr lang="en-US" sz="2800" cap="none" dirty="0" err="1">
                <a:solidFill>
                  <a:srgbClr val="FFFFFF"/>
                </a:solidFill>
              </a:rPr>
              <a:t>tanıştı</a:t>
            </a:r>
            <a:r>
              <a:rPr lang="en-US" sz="2800" cap="none" dirty="0">
                <a:solidFill>
                  <a:srgbClr val="FFFFFF"/>
                </a:solidFill>
              </a:rPr>
              <a:t>. Bu </a:t>
            </a:r>
            <a:r>
              <a:rPr lang="en-US" sz="2800" cap="none" dirty="0" err="1">
                <a:solidFill>
                  <a:srgbClr val="FFFFFF"/>
                </a:solidFill>
              </a:rPr>
              <a:t>ortam</a:t>
            </a:r>
            <a:r>
              <a:rPr lang="en-US" sz="2800" cap="none" dirty="0">
                <a:solidFill>
                  <a:srgbClr val="FFFFFF"/>
                </a:solidFill>
              </a:rPr>
              <a:t> </a:t>
            </a:r>
            <a:r>
              <a:rPr lang="en-US" sz="2800" cap="none" dirty="0" err="1">
                <a:solidFill>
                  <a:srgbClr val="FFFFFF"/>
                </a:solidFill>
              </a:rPr>
              <a:t>onun</a:t>
            </a:r>
            <a:r>
              <a:rPr lang="en-US" sz="2800" cap="none" dirty="0">
                <a:solidFill>
                  <a:srgbClr val="FFFFFF"/>
                </a:solidFill>
              </a:rPr>
              <a:t> </a:t>
            </a:r>
            <a:r>
              <a:rPr lang="en-US" sz="2800" cap="none" dirty="0" err="1">
                <a:solidFill>
                  <a:srgbClr val="FFFFFF"/>
                </a:solidFill>
              </a:rPr>
              <a:t>sanat</a:t>
            </a:r>
            <a:r>
              <a:rPr lang="en-US" sz="2800" cap="none" dirty="0">
                <a:solidFill>
                  <a:srgbClr val="FFFFFF"/>
                </a:solidFill>
              </a:rPr>
              <a:t> </a:t>
            </a:r>
            <a:r>
              <a:rPr lang="en-US" sz="2800" cap="none" dirty="0" err="1">
                <a:solidFill>
                  <a:srgbClr val="FFFFFF"/>
                </a:solidFill>
              </a:rPr>
              <a:t>hayatının</a:t>
            </a:r>
            <a:r>
              <a:rPr lang="en-US" sz="2800" cap="none" dirty="0">
                <a:solidFill>
                  <a:srgbClr val="FFFFFF"/>
                </a:solidFill>
              </a:rPr>
              <a:t> </a:t>
            </a:r>
            <a:r>
              <a:rPr lang="en-US" sz="2800" cap="none" dirty="0" err="1">
                <a:solidFill>
                  <a:srgbClr val="FFFFFF"/>
                </a:solidFill>
              </a:rPr>
              <a:t>temelini</a:t>
            </a:r>
            <a:r>
              <a:rPr lang="en-US" sz="2800" cap="none" dirty="0">
                <a:solidFill>
                  <a:srgbClr val="FFFFFF"/>
                </a:solidFill>
              </a:rPr>
              <a:t> </a:t>
            </a:r>
            <a:r>
              <a:rPr lang="en-US" sz="2800" cap="none" dirty="0" err="1">
                <a:solidFill>
                  <a:srgbClr val="FFFFFF"/>
                </a:solidFill>
              </a:rPr>
              <a:t>oluşturdu</a:t>
            </a:r>
            <a:r>
              <a:rPr lang="en-US" sz="2800" cap="none" dirty="0">
                <a:solidFill>
                  <a:srgbClr val="FFFFFF"/>
                </a:solidFill>
              </a:rPr>
              <a:t>.</a:t>
            </a:r>
            <a:br>
              <a:rPr lang="en-US" sz="2800" cap="none" dirty="0">
                <a:solidFill>
                  <a:srgbClr val="FFFFFF"/>
                </a:solidFill>
              </a:rPr>
            </a:br>
            <a:endParaRPr lang="en-US" sz="2800" cap="none" dirty="0">
              <a:solidFill>
                <a:srgbClr val="FFFFFF"/>
              </a:solidFill>
            </a:endParaRP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76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89CB0EF-FECC-2A78-829D-AB19F2CB3F27}"/>
              </a:ext>
            </a:extLst>
          </p:cNvPr>
          <p:cNvSpPr>
            <a:spLocks noGrp="1"/>
          </p:cNvSpPr>
          <p:nvPr>
            <p:ph type="title"/>
          </p:nvPr>
        </p:nvSpPr>
        <p:spPr>
          <a:xfrm>
            <a:off x="703400" y="899025"/>
            <a:ext cx="4917754" cy="3792926"/>
          </a:xfrm>
        </p:spPr>
        <p:txBody>
          <a:bodyPr vert="horz" lIns="91440" tIns="45720" rIns="91440" bIns="45720" rtlCol="0" anchor="t">
            <a:normAutofit/>
          </a:bodyPr>
          <a:lstStyle/>
          <a:p>
            <a:pPr>
              <a:lnSpc>
                <a:spcPct val="90000"/>
              </a:lnSpc>
            </a:pPr>
            <a:r>
              <a:rPr lang="en-US" sz="2100" b="1" cap="none" dirty="0" err="1"/>
              <a:t>Müzikle</a:t>
            </a:r>
            <a:r>
              <a:rPr lang="en-US" sz="2100" b="1" cap="none" dirty="0"/>
              <a:t> </a:t>
            </a:r>
            <a:r>
              <a:rPr lang="en-US" sz="2100" b="1" cap="none" dirty="0" err="1"/>
              <a:t>tanışması</a:t>
            </a:r>
            <a:r>
              <a:rPr lang="en-US" sz="2100" cap="none" dirty="0"/>
              <a:t> </a:t>
            </a:r>
            <a:r>
              <a:rPr lang="en-US" sz="2100" cap="none" dirty="0" err="1"/>
              <a:t>gençliğinde</a:t>
            </a:r>
            <a:r>
              <a:rPr lang="en-US" sz="2100" cap="none" dirty="0"/>
              <a:t> </a:t>
            </a:r>
            <a:r>
              <a:rPr lang="en-US" sz="2100" cap="none" dirty="0" err="1"/>
              <a:t>elvis</a:t>
            </a:r>
            <a:r>
              <a:rPr lang="en-US" sz="2100" cap="none" dirty="0"/>
              <a:t> </a:t>
            </a:r>
            <a:r>
              <a:rPr lang="en-US" sz="2100" cap="none" dirty="0" err="1"/>
              <a:t>presley</a:t>
            </a:r>
            <a:r>
              <a:rPr lang="en-US" sz="2100" cap="none" dirty="0"/>
              <a:t> </a:t>
            </a:r>
            <a:r>
              <a:rPr lang="en-US" sz="2100" cap="none" dirty="0" err="1"/>
              <a:t>ve</a:t>
            </a:r>
            <a:r>
              <a:rPr lang="en-US" sz="2100" cap="none" dirty="0"/>
              <a:t> </a:t>
            </a:r>
            <a:r>
              <a:rPr lang="en-US" sz="2100" cap="none" dirty="0" err="1"/>
              <a:t>beatles</a:t>
            </a:r>
            <a:r>
              <a:rPr lang="en-US" sz="2100" cap="none" dirty="0"/>
              <a:t> </a:t>
            </a:r>
            <a:r>
              <a:rPr lang="en-US" sz="2100" cap="none" dirty="0" err="1"/>
              <a:t>gibi</a:t>
            </a:r>
            <a:r>
              <a:rPr lang="en-US" sz="2100" cap="none" dirty="0"/>
              <a:t> </a:t>
            </a:r>
            <a:r>
              <a:rPr lang="en-US" sz="2100" cap="none" dirty="0" err="1"/>
              <a:t>sanatçılardan</a:t>
            </a:r>
            <a:r>
              <a:rPr lang="en-US" sz="2100" cap="none" dirty="0"/>
              <a:t> </a:t>
            </a:r>
            <a:r>
              <a:rPr lang="en-US" sz="2100" cap="none" dirty="0" err="1"/>
              <a:t>etkilenerek</a:t>
            </a:r>
            <a:r>
              <a:rPr lang="en-US" sz="2100" cap="none" dirty="0"/>
              <a:t> </a:t>
            </a:r>
            <a:r>
              <a:rPr lang="en-US" sz="2100" cap="none" dirty="0" err="1"/>
              <a:t>batı</a:t>
            </a:r>
            <a:r>
              <a:rPr lang="en-US" sz="2100" cap="none" dirty="0"/>
              <a:t> </a:t>
            </a:r>
            <a:r>
              <a:rPr lang="en-US" sz="2100" cap="none" dirty="0" err="1"/>
              <a:t>tarzı</a:t>
            </a:r>
            <a:r>
              <a:rPr lang="en-US" sz="2100" cap="none" dirty="0"/>
              <a:t> </a:t>
            </a:r>
            <a:r>
              <a:rPr lang="en-US" sz="2100" cap="none" dirty="0" err="1"/>
              <a:t>müzik</a:t>
            </a:r>
            <a:r>
              <a:rPr lang="en-US" sz="2100" cap="none" dirty="0"/>
              <a:t> </a:t>
            </a:r>
            <a:r>
              <a:rPr lang="en-US" sz="2100" cap="none" dirty="0" err="1"/>
              <a:t>yapmaya</a:t>
            </a:r>
            <a:r>
              <a:rPr lang="en-US" sz="2100" cap="none" dirty="0"/>
              <a:t> </a:t>
            </a:r>
            <a:r>
              <a:rPr lang="en-US" sz="2100" cap="none" dirty="0" err="1"/>
              <a:t>başladı</a:t>
            </a:r>
            <a:r>
              <a:rPr lang="en-US" sz="2100" cap="none" dirty="0"/>
              <a:t>. İlk </a:t>
            </a:r>
            <a:r>
              <a:rPr lang="en-US" sz="2100" cap="none" dirty="0" err="1"/>
              <a:t>grupları</a:t>
            </a:r>
            <a:r>
              <a:rPr lang="en-US" sz="2100" cap="none" dirty="0"/>
              <a:t> dynamites </a:t>
            </a:r>
            <a:r>
              <a:rPr lang="en-US" sz="2100" cap="none" dirty="0" err="1"/>
              <a:t>ve</a:t>
            </a:r>
            <a:r>
              <a:rPr lang="en-US" sz="2100" cap="none" dirty="0"/>
              <a:t> jaguars </a:t>
            </a:r>
            <a:r>
              <a:rPr lang="en-US" sz="2100" cap="none" dirty="0" err="1"/>
              <a:t>ile</a:t>
            </a:r>
            <a:r>
              <a:rPr lang="en-US" sz="2100" cap="none" dirty="0"/>
              <a:t> </a:t>
            </a:r>
            <a:r>
              <a:rPr lang="en-US" sz="2100" cap="none" dirty="0" err="1"/>
              <a:t>rock’n</a:t>
            </a:r>
            <a:r>
              <a:rPr lang="en-US" sz="2100" cap="none" dirty="0"/>
              <a:t> roll </a:t>
            </a:r>
            <a:r>
              <a:rPr lang="en-US" sz="2100" cap="none" dirty="0" err="1"/>
              <a:t>denemeleri</a:t>
            </a:r>
            <a:r>
              <a:rPr lang="en-US" sz="2100" cap="none" dirty="0"/>
              <a:t> </a:t>
            </a:r>
            <a:r>
              <a:rPr lang="en-US" sz="2100" cap="none" dirty="0" err="1"/>
              <a:t>yaptı</a:t>
            </a:r>
            <a:r>
              <a:rPr lang="en-US" sz="2100" cap="none" dirty="0"/>
              <a:t>. </a:t>
            </a:r>
            <a:r>
              <a:rPr lang="en-US" sz="2100" cap="none" dirty="0" err="1"/>
              <a:t>Ancak</a:t>
            </a:r>
            <a:r>
              <a:rPr lang="en-US" sz="2100" cap="none" dirty="0"/>
              <a:t> </a:t>
            </a:r>
            <a:r>
              <a:rPr lang="en-US" sz="2100" cap="none" dirty="0" err="1"/>
              <a:t>zamanla</a:t>
            </a:r>
            <a:r>
              <a:rPr lang="en-US" sz="2100" cap="none" dirty="0"/>
              <a:t> </a:t>
            </a:r>
            <a:r>
              <a:rPr lang="en-US" sz="2100" cap="none" dirty="0" err="1"/>
              <a:t>anadolu'nun</a:t>
            </a:r>
            <a:r>
              <a:rPr lang="en-US" sz="2100" cap="none" dirty="0"/>
              <a:t> </a:t>
            </a:r>
            <a:r>
              <a:rPr lang="en-US" sz="2100" cap="none" dirty="0" err="1"/>
              <a:t>ezgileriyle</a:t>
            </a:r>
            <a:r>
              <a:rPr lang="en-US" sz="2100" cap="none" dirty="0"/>
              <a:t> </a:t>
            </a:r>
            <a:r>
              <a:rPr lang="en-US" sz="2100" cap="none" dirty="0" err="1"/>
              <a:t>ilgilenmeye</a:t>
            </a:r>
            <a:r>
              <a:rPr lang="en-US" sz="2100" cap="none" dirty="0"/>
              <a:t> </a:t>
            </a:r>
            <a:r>
              <a:rPr lang="en-US" sz="2100" cap="none" dirty="0" err="1"/>
              <a:t>başladı</a:t>
            </a:r>
            <a:r>
              <a:rPr lang="en-US" sz="2100" cap="none" dirty="0"/>
              <a:t>. Bu </a:t>
            </a:r>
            <a:r>
              <a:rPr lang="en-US" sz="2100" cap="none" dirty="0" err="1"/>
              <a:t>geçiş</a:t>
            </a:r>
            <a:r>
              <a:rPr lang="en-US" sz="2100" cap="none" dirty="0"/>
              <a:t>, </a:t>
            </a:r>
            <a:r>
              <a:rPr lang="en-US" sz="2100" cap="none" dirty="0" err="1"/>
              <a:t>kariyerinde</a:t>
            </a:r>
            <a:r>
              <a:rPr lang="en-US" sz="2100" cap="none" dirty="0"/>
              <a:t> yeni </a:t>
            </a:r>
            <a:r>
              <a:rPr lang="en-US" sz="2100" cap="none" dirty="0" err="1"/>
              <a:t>bir</a:t>
            </a:r>
            <a:r>
              <a:rPr lang="en-US" sz="2100" cap="none" dirty="0"/>
              <a:t> </a:t>
            </a:r>
            <a:r>
              <a:rPr lang="en-US" sz="2100" cap="none" dirty="0" err="1"/>
              <a:t>dönemin</a:t>
            </a:r>
            <a:r>
              <a:rPr lang="en-US" sz="2100" cap="none" dirty="0"/>
              <a:t> </a:t>
            </a:r>
            <a:r>
              <a:rPr lang="en-US" sz="2100" cap="none" dirty="0" err="1"/>
              <a:t>kapısını</a:t>
            </a:r>
            <a:r>
              <a:rPr lang="en-US" sz="2100" cap="none" dirty="0"/>
              <a:t> </a:t>
            </a:r>
            <a:r>
              <a:rPr lang="en-US" sz="2100" cap="none" dirty="0" err="1"/>
              <a:t>araladı</a:t>
            </a:r>
            <a:r>
              <a:rPr lang="en-US" sz="2100" cap="none" dirty="0"/>
              <a:t>.</a:t>
            </a:r>
            <a:br>
              <a:rPr lang="en-US" sz="2100" cap="none" dirty="0"/>
            </a:br>
            <a:endParaRPr lang="en-US" sz="2100" cap="none" dirty="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çerik Yer Tutucusu 4" descr="insan yüzü, kişi, şahıs, portre, giyim içeren bir resim&#10;&#10;Yapay zeka tarafından oluşturulan içerik yanlış olabilir.">
            <a:extLst>
              <a:ext uri="{FF2B5EF4-FFF2-40B4-BE49-F238E27FC236}">
                <a16:creationId xmlns:a16="http://schemas.microsoft.com/office/drawing/2014/main" id="{FAAEFB7B-351D-0329-F486-DB1BA87A5D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518" r="-1" b="15017"/>
          <a:stretch/>
        </p:blipFill>
        <p:spPr>
          <a:xfrm>
            <a:off x="6217920" y="723901"/>
            <a:ext cx="5244454" cy="5410200"/>
          </a:xfrm>
          <a:prstGeom prst="rect">
            <a:avLst/>
          </a:prstGeom>
        </p:spPr>
      </p:pic>
    </p:spTree>
    <p:extLst>
      <p:ext uri="{BB962C8B-B14F-4D97-AF65-F5344CB8AC3E}">
        <p14:creationId xmlns:p14="http://schemas.microsoft.com/office/powerpoint/2010/main" val="118253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47FD00-2BF3-ABF2-9557-82C4E9FBFE47}"/>
              </a:ext>
            </a:extLst>
          </p:cNvPr>
          <p:cNvSpPr>
            <a:spLocks noGrp="1"/>
          </p:cNvSpPr>
          <p:nvPr>
            <p:ph type="title"/>
          </p:nvPr>
        </p:nvSpPr>
        <p:spPr>
          <a:xfrm>
            <a:off x="483025" y="899589"/>
            <a:ext cx="6745406" cy="1316736"/>
          </a:xfrm>
        </p:spPr>
        <p:txBody>
          <a:bodyPr>
            <a:normAutofit fontScale="90000"/>
          </a:bodyPr>
          <a:lstStyle/>
          <a:p>
            <a:pPr>
              <a:lnSpc>
                <a:spcPct val="90000"/>
              </a:lnSpc>
            </a:pPr>
            <a:r>
              <a:rPr lang="tr-TR" sz="2700" b="1" cap="none" dirty="0"/>
              <a:t>Apaşlar ve </a:t>
            </a:r>
            <a:r>
              <a:rPr lang="tr-TR" sz="2700" b="1" cap="none" dirty="0" err="1"/>
              <a:t>anadolu</a:t>
            </a:r>
            <a:r>
              <a:rPr lang="tr-TR" sz="2700" b="1" cap="none" dirty="0"/>
              <a:t> </a:t>
            </a:r>
            <a:r>
              <a:rPr lang="tr-TR" sz="2700" b="1" cap="none" dirty="0" err="1"/>
              <a:t>rock'un</a:t>
            </a:r>
            <a:r>
              <a:rPr lang="tr-TR" sz="2700" b="1" cap="none" dirty="0"/>
              <a:t> doğuşu</a:t>
            </a:r>
            <a:r>
              <a:rPr lang="tr-TR" sz="2700" cap="none" dirty="0"/>
              <a:t> </a:t>
            </a:r>
            <a:r>
              <a:rPr lang="tr-TR" sz="2400" cap="none" dirty="0"/>
              <a:t>1967 yılında apaşlar grubunu kurarak </a:t>
            </a:r>
            <a:r>
              <a:rPr lang="tr-TR" sz="2400" cap="none" dirty="0" err="1"/>
              <a:t>anadolu</a:t>
            </a:r>
            <a:r>
              <a:rPr lang="tr-TR" sz="2400" cap="none" dirty="0"/>
              <a:t> </a:t>
            </a:r>
            <a:r>
              <a:rPr lang="tr-TR" sz="2400" cap="none" dirty="0" err="1"/>
              <a:t>rock</a:t>
            </a:r>
            <a:r>
              <a:rPr lang="tr-TR" sz="2400" cap="none" dirty="0"/>
              <a:t> tarzını ortaya koydu. Bu tarz, halk türkülerini modern müzikle birleştiren yenilikçi bir yaklaşımdı. "Resimdeki gözyaşları" gibi parçalarla büyük çıkış yaptı. Cem </a:t>
            </a:r>
            <a:r>
              <a:rPr lang="tr-TR" sz="2400" cap="none" dirty="0" err="1"/>
              <a:t>karaca'nın</a:t>
            </a:r>
            <a:r>
              <a:rPr lang="tr-TR" sz="2400" cap="none" dirty="0"/>
              <a:t> sesi ilk kez halkla bu kadar yakından buluştu</a:t>
            </a:r>
            <a:br>
              <a:rPr lang="tr-TR" sz="1300" dirty="0"/>
            </a:br>
            <a:endParaRPr lang="tr-TR" sz="1300" dirty="0"/>
          </a:p>
        </p:txBody>
      </p:sp>
      <p:cxnSp>
        <p:nvCxnSpPr>
          <p:cNvPr id="16" name="Straight Connector 15">
            <a:extLst>
              <a:ext uri="{FF2B5EF4-FFF2-40B4-BE49-F238E27FC236}">
                <a16:creationId xmlns:a16="http://schemas.microsoft.com/office/drawing/2014/main" id="{BC7A31E9-CB8F-4167-A21B-6AF00864F4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çerik Yer Tutucusu 4" descr="giyim, insan yüzü, müzik aleti, kişi, şahıs içeren bir resim&#10;&#10;Yapay zeka tarafından oluşturulan içerik yanlış olabilir.">
            <a:extLst>
              <a:ext uri="{FF2B5EF4-FFF2-40B4-BE49-F238E27FC236}">
                <a16:creationId xmlns:a16="http://schemas.microsoft.com/office/drawing/2014/main" id="{EA40A33F-B1F6-088F-6CF2-E5D6CEB76753}"/>
              </a:ext>
            </a:extLst>
          </p:cNvPr>
          <p:cNvPicPr>
            <a:picLocks noChangeAspect="1"/>
          </p:cNvPicPr>
          <p:nvPr/>
        </p:nvPicPr>
        <p:blipFill>
          <a:blip r:embed="rId2">
            <a:extLst>
              <a:ext uri="{28A0092B-C50C-407E-A947-70E740481C1C}">
                <a14:useLocalDpi xmlns:a14="http://schemas.microsoft.com/office/drawing/2010/main" val="0"/>
              </a:ext>
            </a:extLst>
          </a:blip>
          <a:srcRect r="2" b="14467"/>
          <a:stretch/>
        </p:blipFill>
        <p:spPr>
          <a:xfrm>
            <a:off x="8115300" y="10"/>
            <a:ext cx="4076699" cy="3486994"/>
          </a:xfrm>
          <a:prstGeom prst="rect">
            <a:avLst/>
          </a:prstGeom>
        </p:spPr>
      </p:pic>
      <p:cxnSp>
        <p:nvCxnSpPr>
          <p:cNvPr id="18" name="Straight Connector 17">
            <a:extLst>
              <a:ext uri="{FF2B5EF4-FFF2-40B4-BE49-F238E27FC236}">
                <a16:creationId xmlns:a16="http://schemas.microsoft.com/office/drawing/2014/main" id="{3F983119-182B-4BC7-AC8F-ED02E4F9D1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Resim 6" descr="insan yüzü, giyim, metin, adam, insan içeren bir resim&#10;&#10;Yapay zeka tarafından oluşturulan içerik yanlış olabilir.">
            <a:extLst>
              <a:ext uri="{FF2B5EF4-FFF2-40B4-BE49-F238E27FC236}">
                <a16:creationId xmlns:a16="http://schemas.microsoft.com/office/drawing/2014/main" id="{37BBEA10-71E7-AFAA-24A2-A6DC3DD4C072}"/>
              </a:ext>
            </a:extLst>
          </p:cNvPr>
          <p:cNvPicPr>
            <a:picLocks noChangeAspect="1"/>
          </p:cNvPicPr>
          <p:nvPr/>
        </p:nvPicPr>
        <p:blipFill>
          <a:blip r:embed="rId3">
            <a:extLst>
              <a:ext uri="{28A0092B-C50C-407E-A947-70E740481C1C}">
                <a14:useLocalDpi xmlns:a14="http://schemas.microsoft.com/office/drawing/2010/main" val="0"/>
              </a:ext>
            </a:extLst>
          </a:blip>
          <a:srcRect r="2" b="15890"/>
          <a:stretch/>
        </p:blipFill>
        <p:spPr>
          <a:xfrm>
            <a:off x="8115300" y="3429001"/>
            <a:ext cx="4076699" cy="3429000"/>
          </a:xfrm>
          <a:prstGeom prst="rect">
            <a:avLst/>
          </a:prstGeom>
        </p:spPr>
      </p:pic>
    </p:spTree>
    <p:extLst>
      <p:ext uri="{BB962C8B-B14F-4D97-AF65-F5344CB8AC3E}">
        <p14:creationId xmlns:p14="http://schemas.microsoft.com/office/powerpoint/2010/main" val="16986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6606F1-3041-9F8C-3180-424229C01600}"/>
              </a:ext>
            </a:extLst>
          </p:cNvPr>
          <p:cNvSpPr>
            <a:spLocks noGrp="1"/>
          </p:cNvSpPr>
          <p:nvPr>
            <p:ph type="title"/>
          </p:nvPr>
        </p:nvSpPr>
        <p:spPr>
          <a:xfrm>
            <a:off x="703400" y="908651"/>
            <a:ext cx="3620882" cy="3640345"/>
          </a:xfrm>
        </p:spPr>
        <p:txBody>
          <a:bodyPr vert="horz" lIns="91440" tIns="45720" rIns="91440" bIns="45720" rtlCol="0" anchor="t">
            <a:normAutofit/>
          </a:bodyPr>
          <a:lstStyle/>
          <a:p>
            <a:pPr>
              <a:lnSpc>
                <a:spcPct val="90000"/>
              </a:lnSpc>
            </a:pPr>
            <a:r>
              <a:rPr lang="en-US" sz="1600" b="1" cap="none" dirty="0" err="1"/>
              <a:t>Moğollar</a:t>
            </a:r>
            <a:r>
              <a:rPr lang="en-US" sz="1600" b="1" cap="none" dirty="0"/>
              <a:t> </a:t>
            </a:r>
            <a:r>
              <a:rPr lang="en-US" sz="1600" b="1" cap="none" dirty="0" err="1"/>
              <a:t>ve</a:t>
            </a:r>
            <a:r>
              <a:rPr lang="en-US" sz="1600" b="1" cap="none" dirty="0"/>
              <a:t> </a:t>
            </a:r>
            <a:r>
              <a:rPr lang="en-US" sz="1600" b="1" cap="none" dirty="0" err="1"/>
              <a:t>dervişan</a:t>
            </a:r>
            <a:r>
              <a:rPr lang="en-US" sz="1600" b="1" cap="none" dirty="0"/>
              <a:t> </a:t>
            </a:r>
            <a:r>
              <a:rPr lang="en-US" sz="1600" b="1" cap="none" dirty="0" err="1"/>
              <a:t>dönemi</a:t>
            </a:r>
            <a:r>
              <a:rPr lang="en-US" sz="1600" cap="none" dirty="0"/>
              <a:t> </a:t>
            </a:r>
            <a:r>
              <a:rPr lang="en-US" sz="1600" cap="none" dirty="0" err="1"/>
              <a:t>moğollar</a:t>
            </a:r>
            <a:r>
              <a:rPr lang="en-US" sz="1600" cap="none" dirty="0"/>
              <a:t> </a:t>
            </a:r>
            <a:r>
              <a:rPr lang="en-US" sz="1600" cap="none" dirty="0" err="1"/>
              <a:t>grubuyla</a:t>
            </a:r>
            <a:r>
              <a:rPr lang="en-US" sz="1600" cap="none" dirty="0"/>
              <a:t> </a:t>
            </a:r>
            <a:r>
              <a:rPr lang="en-US" sz="1600" cap="none" dirty="0" err="1"/>
              <a:t>ortak</a:t>
            </a:r>
            <a:r>
              <a:rPr lang="en-US" sz="1600" cap="none" dirty="0"/>
              <a:t> </a:t>
            </a:r>
            <a:r>
              <a:rPr lang="en-US" sz="1600" cap="none" dirty="0" err="1"/>
              <a:t>çalışmalar</a:t>
            </a:r>
            <a:r>
              <a:rPr lang="en-US" sz="1600" cap="none" dirty="0"/>
              <a:t> </a:t>
            </a:r>
            <a:r>
              <a:rPr lang="en-US" sz="1600" cap="none" dirty="0" err="1"/>
              <a:t>yaparak</a:t>
            </a:r>
            <a:r>
              <a:rPr lang="en-US" sz="1600" cap="none" dirty="0"/>
              <a:t> </a:t>
            </a:r>
            <a:r>
              <a:rPr lang="en-US" sz="1600" cap="none" dirty="0" err="1"/>
              <a:t>daha</a:t>
            </a:r>
            <a:r>
              <a:rPr lang="en-US" sz="1600" cap="none" dirty="0"/>
              <a:t> </a:t>
            </a:r>
            <a:r>
              <a:rPr lang="en-US" sz="1600" cap="none" dirty="0" err="1"/>
              <a:t>politik</a:t>
            </a:r>
            <a:r>
              <a:rPr lang="en-US" sz="1600" cap="none" dirty="0"/>
              <a:t> </a:t>
            </a:r>
            <a:r>
              <a:rPr lang="en-US" sz="1600" cap="none" dirty="0" err="1"/>
              <a:t>bir</a:t>
            </a:r>
            <a:r>
              <a:rPr lang="en-US" sz="1600" cap="none" dirty="0"/>
              <a:t> </a:t>
            </a:r>
            <a:r>
              <a:rPr lang="en-US" sz="1600" cap="none" dirty="0" err="1"/>
              <a:t>yöne</a:t>
            </a:r>
            <a:r>
              <a:rPr lang="en-US" sz="1600" cap="none" dirty="0"/>
              <a:t> </a:t>
            </a:r>
            <a:r>
              <a:rPr lang="en-US" sz="1600" cap="none" dirty="0" err="1"/>
              <a:t>evrildi</a:t>
            </a:r>
            <a:r>
              <a:rPr lang="en-US" sz="1600" cap="none" dirty="0"/>
              <a:t>. </a:t>
            </a:r>
            <a:r>
              <a:rPr lang="en-US" sz="1600" cap="none" dirty="0" err="1"/>
              <a:t>Ardından</a:t>
            </a:r>
            <a:r>
              <a:rPr lang="en-US" sz="1600" cap="none" dirty="0"/>
              <a:t> </a:t>
            </a:r>
            <a:r>
              <a:rPr lang="en-US" sz="1600" cap="none" dirty="0" err="1"/>
              <a:t>kurduğu</a:t>
            </a:r>
            <a:r>
              <a:rPr lang="en-US" sz="1600" cap="none" dirty="0"/>
              <a:t> </a:t>
            </a:r>
            <a:r>
              <a:rPr lang="en-US" sz="1600" cap="none" dirty="0" err="1"/>
              <a:t>dervişan</a:t>
            </a:r>
            <a:r>
              <a:rPr lang="en-US" sz="1600" cap="none" dirty="0"/>
              <a:t> </a:t>
            </a:r>
            <a:r>
              <a:rPr lang="en-US" sz="1600" cap="none" dirty="0" err="1"/>
              <a:t>grubuyla</a:t>
            </a:r>
            <a:r>
              <a:rPr lang="en-US" sz="1600" cap="none" dirty="0"/>
              <a:t>, </a:t>
            </a:r>
            <a:r>
              <a:rPr lang="en-US" sz="1600" cap="none" dirty="0" err="1"/>
              <a:t>işçi</a:t>
            </a:r>
            <a:r>
              <a:rPr lang="en-US" sz="1600" cap="none" dirty="0"/>
              <a:t> </a:t>
            </a:r>
            <a:r>
              <a:rPr lang="en-US" sz="1600" cap="none" dirty="0" err="1"/>
              <a:t>sınıfı</a:t>
            </a:r>
            <a:r>
              <a:rPr lang="en-US" sz="1600" cap="none" dirty="0"/>
              <a:t>, </a:t>
            </a:r>
            <a:r>
              <a:rPr lang="en-US" sz="1600" cap="none" dirty="0" err="1"/>
              <a:t>ezilenler</a:t>
            </a:r>
            <a:r>
              <a:rPr lang="en-US" sz="1600" cap="none" dirty="0"/>
              <a:t> </a:t>
            </a:r>
            <a:r>
              <a:rPr lang="en-US" sz="1600" cap="none" dirty="0" err="1"/>
              <a:t>ve</a:t>
            </a:r>
            <a:r>
              <a:rPr lang="en-US" sz="1600" cap="none" dirty="0"/>
              <a:t> </a:t>
            </a:r>
            <a:r>
              <a:rPr lang="en-US" sz="1600" cap="none" dirty="0" err="1"/>
              <a:t>adaletsizlik</a:t>
            </a:r>
            <a:r>
              <a:rPr lang="en-US" sz="1600" cap="none" dirty="0"/>
              <a:t> </a:t>
            </a:r>
            <a:r>
              <a:rPr lang="en-US" sz="1600" cap="none" dirty="0" err="1"/>
              <a:t>temalarını</a:t>
            </a:r>
            <a:r>
              <a:rPr lang="en-US" sz="1600" cap="none" dirty="0"/>
              <a:t> </a:t>
            </a:r>
            <a:r>
              <a:rPr lang="en-US" sz="1600" cap="none" dirty="0" err="1"/>
              <a:t>işledi</a:t>
            </a:r>
            <a:r>
              <a:rPr lang="en-US" sz="1600" cap="none" dirty="0"/>
              <a:t>. "</a:t>
            </a:r>
            <a:r>
              <a:rPr lang="en-US" sz="1600" cap="none" dirty="0" err="1"/>
              <a:t>Tamirci</a:t>
            </a:r>
            <a:r>
              <a:rPr lang="en-US" sz="1600" cap="none" dirty="0"/>
              <a:t> </a:t>
            </a:r>
            <a:r>
              <a:rPr lang="en-US" sz="1600" cap="none" dirty="0" err="1"/>
              <a:t>çırağı</a:t>
            </a:r>
            <a:r>
              <a:rPr lang="en-US" sz="1600" cap="none" dirty="0"/>
              <a:t>" </a:t>
            </a:r>
            <a:r>
              <a:rPr lang="en-US" sz="1600" cap="none" dirty="0" err="1"/>
              <a:t>ve</a:t>
            </a:r>
            <a:r>
              <a:rPr lang="en-US" sz="1600" cap="none" dirty="0"/>
              <a:t> "1 </a:t>
            </a:r>
            <a:r>
              <a:rPr lang="en-US" sz="1600" cap="none" dirty="0" err="1"/>
              <a:t>mayıs</a:t>
            </a:r>
            <a:r>
              <a:rPr lang="en-US" sz="1600" cap="none" dirty="0"/>
              <a:t>" </a:t>
            </a:r>
            <a:r>
              <a:rPr lang="en-US" sz="1600" cap="none" dirty="0" err="1"/>
              <a:t>gibi</a:t>
            </a:r>
            <a:r>
              <a:rPr lang="en-US" sz="1600" cap="none" dirty="0"/>
              <a:t> </a:t>
            </a:r>
            <a:r>
              <a:rPr lang="en-US" sz="1600" cap="none" dirty="0" err="1"/>
              <a:t>eserler</a:t>
            </a:r>
            <a:r>
              <a:rPr lang="en-US" sz="1600" cap="none" dirty="0"/>
              <a:t> </a:t>
            </a:r>
            <a:r>
              <a:rPr lang="en-US" sz="1600" cap="none" dirty="0" err="1"/>
              <a:t>bu</a:t>
            </a:r>
            <a:r>
              <a:rPr lang="en-US" sz="1600" cap="none" dirty="0"/>
              <a:t> </a:t>
            </a:r>
            <a:r>
              <a:rPr lang="en-US" sz="1600" cap="none" dirty="0" err="1"/>
              <a:t>dönemin</a:t>
            </a:r>
            <a:r>
              <a:rPr lang="en-US" sz="1600" cap="none" dirty="0"/>
              <a:t> </a:t>
            </a:r>
            <a:r>
              <a:rPr lang="en-US" sz="1600" cap="none" dirty="0" err="1"/>
              <a:t>simgeleridir</a:t>
            </a:r>
            <a:r>
              <a:rPr lang="en-US" sz="1600" cap="none" dirty="0"/>
              <a:t>. </a:t>
            </a:r>
            <a:r>
              <a:rPr lang="en-US" sz="1600" cap="none" dirty="0" err="1"/>
              <a:t>Müziğiyle</a:t>
            </a:r>
            <a:r>
              <a:rPr lang="en-US" sz="1600" cap="none" dirty="0"/>
              <a:t> </a:t>
            </a:r>
            <a:r>
              <a:rPr lang="en-US" sz="1600" cap="none" dirty="0" err="1"/>
              <a:t>direniş</a:t>
            </a:r>
            <a:r>
              <a:rPr lang="en-US" sz="1600" cap="none" dirty="0"/>
              <a:t> </a:t>
            </a:r>
            <a:r>
              <a:rPr lang="en-US" sz="1600" cap="none" dirty="0" err="1"/>
              <a:t>ve</a:t>
            </a:r>
            <a:r>
              <a:rPr lang="en-US" sz="1600" cap="none" dirty="0"/>
              <a:t> </a:t>
            </a:r>
            <a:r>
              <a:rPr lang="en-US" sz="1600" cap="none" dirty="0" err="1"/>
              <a:t>farkındalık</a:t>
            </a:r>
            <a:r>
              <a:rPr lang="en-US" sz="1600" cap="none" dirty="0"/>
              <a:t> </a:t>
            </a:r>
            <a:r>
              <a:rPr lang="en-US" sz="1600" cap="none" dirty="0" err="1"/>
              <a:t>yaratmayı</a:t>
            </a:r>
            <a:r>
              <a:rPr lang="en-US" sz="1600" cap="none" dirty="0"/>
              <a:t> </a:t>
            </a:r>
            <a:r>
              <a:rPr lang="en-US" sz="1600" cap="none" dirty="0" err="1"/>
              <a:t>amaçladı</a:t>
            </a:r>
            <a:r>
              <a:rPr lang="en-US" sz="1600" cap="none" dirty="0"/>
              <a:t>.</a:t>
            </a:r>
            <a:br>
              <a:rPr lang="en-US" sz="1600" cap="none" dirty="0"/>
            </a:br>
            <a:endParaRPr lang="en-US" sz="1600" cap="none" dirty="0"/>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çerik Yer Tutucusu 4" descr="giyim, kişi, şahıs, ayakkabı, insan yüzü içeren bir resim&#10;&#10;Yapay zeka tarafından oluşturulan içerik yanlış olabilir.">
            <a:extLst>
              <a:ext uri="{FF2B5EF4-FFF2-40B4-BE49-F238E27FC236}">
                <a16:creationId xmlns:a16="http://schemas.microsoft.com/office/drawing/2014/main" id="{9B00B680-5DAB-2BEF-5E25-9A02FC6B29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352" r="1775" b="1"/>
          <a:stretch/>
        </p:blipFill>
        <p:spPr>
          <a:xfrm>
            <a:off x="4876158" y="10"/>
            <a:ext cx="7315841" cy="6857990"/>
          </a:xfrm>
          <a:prstGeom prst="rect">
            <a:avLst/>
          </a:prstGeom>
        </p:spPr>
      </p:pic>
    </p:spTree>
    <p:extLst>
      <p:ext uri="{BB962C8B-B14F-4D97-AF65-F5344CB8AC3E}">
        <p14:creationId xmlns:p14="http://schemas.microsoft.com/office/powerpoint/2010/main" val="323360687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E14C139-A786-283D-5189-ED7F76A21437}"/>
              </a:ext>
            </a:extLst>
          </p:cNvPr>
          <p:cNvSpPr>
            <a:spLocks noGrp="1"/>
          </p:cNvSpPr>
          <p:nvPr>
            <p:ph type="title"/>
          </p:nvPr>
        </p:nvSpPr>
        <p:spPr>
          <a:xfrm>
            <a:off x="703400" y="908651"/>
            <a:ext cx="4937004" cy="4058682"/>
          </a:xfrm>
        </p:spPr>
        <p:txBody>
          <a:bodyPr vert="horz" lIns="91440" tIns="45720" rIns="91440" bIns="45720" rtlCol="0" anchor="t">
            <a:noAutofit/>
          </a:bodyPr>
          <a:lstStyle/>
          <a:p>
            <a:pPr>
              <a:lnSpc>
                <a:spcPct val="90000"/>
              </a:lnSpc>
            </a:pPr>
            <a:r>
              <a:rPr lang="en-US" sz="2800" b="1" dirty="0" err="1"/>
              <a:t>Politik</a:t>
            </a:r>
            <a:r>
              <a:rPr lang="en-US" sz="2800" b="1" dirty="0"/>
              <a:t> </a:t>
            </a:r>
            <a:r>
              <a:rPr lang="en-US" sz="2800" b="1" dirty="0" err="1"/>
              <a:t>Duruşu</a:t>
            </a:r>
            <a:r>
              <a:rPr lang="en-US" sz="2800" b="1" dirty="0"/>
              <a:t> </a:t>
            </a:r>
            <a:r>
              <a:rPr lang="en-US" sz="2800" b="1" dirty="0" err="1"/>
              <a:t>ve</a:t>
            </a:r>
            <a:r>
              <a:rPr lang="en-US" sz="2800" b="1" dirty="0"/>
              <a:t> </a:t>
            </a:r>
            <a:r>
              <a:rPr lang="en-US" sz="2800" b="1" dirty="0" err="1"/>
              <a:t>Tepkiler</a:t>
            </a:r>
            <a:r>
              <a:rPr lang="en-US" sz="2800" dirty="0"/>
              <a:t> Cem Karaca, </a:t>
            </a:r>
            <a:r>
              <a:rPr lang="en-US" sz="2800" dirty="0" err="1"/>
              <a:t>sözlerini</a:t>
            </a:r>
            <a:r>
              <a:rPr lang="en-US" sz="2800" dirty="0"/>
              <a:t> </a:t>
            </a:r>
            <a:r>
              <a:rPr lang="en-US" sz="2800" dirty="0" err="1"/>
              <a:t>toplumun</a:t>
            </a:r>
            <a:r>
              <a:rPr lang="en-US" sz="2800" dirty="0"/>
              <a:t> </a:t>
            </a:r>
            <a:r>
              <a:rPr lang="en-US" sz="2800" dirty="0" err="1"/>
              <a:t>sesi</a:t>
            </a:r>
            <a:r>
              <a:rPr lang="en-US" sz="2800" dirty="0"/>
              <a:t> </a:t>
            </a:r>
            <a:r>
              <a:rPr lang="en-US" sz="2800" dirty="0" err="1"/>
              <a:t>olarak</a:t>
            </a:r>
            <a:r>
              <a:rPr lang="en-US" sz="2800" dirty="0"/>
              <a:t> </a:t>
            </a:r>
            <a:r>
              <a:rPr lang="en-US" sz="2800" dirty="0" err="1"/>
              <a:t>kullandı</a:t>
            </a:r>
            <a:r>
              <a:rPr lang="en-US" sz="2800" dirty="0"/>
              <a:t>. Sol </a:t>
            </a:r>
            <a:r>
              <a:rPr lang="en-US" sz="2800" dirty="0" err="1"/>
              <a:t>görüşlü</a:t>
            </a:r>
            <a:r>
              <a:rPr lang="en-US" sz="2800" dirty="0"/>
              <a:t> </a:t>
            </a:r>
            <a:r>
              <a:rPr lang="en-US" sz="2800" dirty="0" err="1"/>
              <a:t>duruşu</a:t>
            </a:r>
            <a:r>
              <a:rPr lang="en-US" sz="2800" dirty="0"/>
              <a:t> </a:t>
            </a:r>
            <a:r>
              <a:rPr lang="en-US" sz="2800" dirty="0" err="1"/>
              <a:t>ve</a:t>
            </a:r>
            <a:r>
              <a:rPr lang="en-US" sz="2800" dirty="0"/>
              <a:t> </a:t>
            </a:r>
            <a:r>
              <a:rPr lang="en-US" sz="2800" dirty="0" err="1"/>
              <a:t>emek</a:t>
            </a:r>
            <a:r>
              <a:rPr lang="en-US" sz="2800" dirty="0"/>
              <a:t> </a:t>
            </a:r>
            <a:r>
              <a:rPr lang="en-US" sz="2800" dirty="0" err="1"/>
              <a:t>yanlısı</a:t>
            </a:r>
            <a:r>
              <a:rPr lang="en-US" sz="2800" dirty="0"/>
              <a:t> </a:t>
            </a:r>
            <a:r>
              <a:rPr lang="en-US" sz="2800" dirty="0" err="1"/>
              <a:t>şarkıları</a:t>
            </a:r>
            <a:r>
              <a:rPr lang="en-US" sz="2800" dirty="0"/>
              <a:t> </a:t>
            </a:r>
            <a:r>
              <a:rPr lang="en-US" sz="2800" dirty="0" err="1"/>
              <a:t>nedeniyle</a:t>
            </a:r>
            <a:r>
              <a:rPr lang="en-US" sz="2800" dirty="0"/>
              <a:t> </a:t>
            </a:r>
            <a:r>
              <a:rPr lang="en-US" sz="2800" dirty="0" err="1"/>
              <a:t>siyasi</a:t>
            </a:r>
            <a:r>
              <a:rPr lang="en-US" sz="2800" dirty="0"/>
              <a:t> </a:t>
            </a:r>
            <a:r>
              <a:rPr lang="en-US" sz="2800" dirty="0" err="1"/>
              <a:t>baskıya</a:t>
            </a:r>
            <a:r>
              <a:rPr lang="en-US" sz="2800" dirty="0"/>
              <a:t> </a:t>
            </a:r>
            <a:r>
              <a:rPr lang="en-US" sz="2800" dirty="0" err="1"/>
              <a:t>maruz</a:t>
            </a:r>
            <a:r>
              <a:rPr lang="en-US" sz="2800" dirty="0"/>
              <a:t> </a:t>
            </a:r>
            <a:r>
              <a:rPr lang="en-US" sz="2800" dirty="0" err="1"/>
              <a:t>kaldı</a:t>
            </a:r>
            <a:r>
              <a:rPr lang="en-US" sz="2800" dirty="0"/>
              <a:t>. </a:t>
            </a:r>
            <a:r>
              <a:rPr lang="en-US" sz="2800" dirty="0" err="1"/>
              <a:t>Konserleri</a:t>
            </a:r>
            <a:r>
              <a:rPr lang="en-US" sz="2800" dirty="0"/>
              <a:t> </a:t>
            </a:r>
            <a:r>
              <a:rPr lang="en-US" sz="2800" dirty="0" err="1"/>
              <a:t>yasaklandı</a:t>
            </a:r>
            <a:r>
              <a:rPr lang="en-US" sz="2800" dirty="0"/>
              <a:t>, </a:t>
            </a:r>
            <a:r>
              <a:rPr lang="en-US" sz="2800" dirty="0" err="1"/>
              <a:t>hakkında</a:t>
            </a:r>
            <a:r>
              <a:rPr lang="en-US" sz="2800" dirty="0"/>
              <a:t> </a:t>
            </a:r>
            <a:r>
              <a:rPr lang="en-US" sz="2800" dirty="0" err="1"/>
              <a:t>soruşturmalar</a:t>
            </a:r>
            <a:r>
              <a:rPr lang="en-US" sz="2800" dirty="0"/>
              <a:t> </a:t>
            </a:r>
            <a:r>
              <a:rPr lang="en-US" sz="2800" dirty="0" err="1"/>
              <a:t>açıldı</a:t>
            </a:r>
            <a:r>
              <a:rPr lang="en-US" sz="2800" dirty="0"/>
              <a:t>. </a:t>
            </a:r>
            <a:r>
              <a:rPr lang="en-US" sz="2800" dirty="0" err="1"/>
              <a:t>Tüm</a:t>
            </a:r>
            <a:r>
              <a:rPr lang="en-US" sz="2800" dirty="0"/>
              <a:t> </a:t>
            </a:r>
            <a:r>
              <a:rPr lang="en-US" sz="2800" dirty="0" err="1"/>
              <a:t>bunlara</a:t>
            </a:r>
            <a:r>
              <a:rPr lang="en-US" sz="2800" dirty="0"/>
              <a:t> </a:t>
            </a:r>
            <a:r>
              <a:rPr lang="en-US" sz="2800" dirty="0" err="1"/>
              <a:t>rağmen</a:t>
            </a:r>
            <a:r>
              <a:rPr lang="en-US" sz="2800" dirty="0"/>
              <a:t> </a:t>
            </a:r>
            <a:r>
              <a:rPr lang="en-US" sz="2800" dirty="0" err="1"/>
              <a:t>fikirlerinden</a:t>
            </a:r>
            <a:r>
              <a:rPr lang="en-US" sz="2800" dirty="0"/>
              <a:t> </a:t>
            </a:r>
            <a:r>
              <a:rPr lang="en-US" sz="2800" dirty="0" err="1"/>
              <a:t>ödün</a:t>
            </a:r>
            <a:r>
              <a:rPr lang="en-US" sz="2800" dirty="0"/>
              <a:t> </a:t>
            </a:r>
            <a:r>
              <a:rPr lang="en-US" sz="2800" dirty="0" err="1"/>
              <a:t>vermedi</a:t>
            </a:r>
            <a:r>
              <a:rPr lang="en-US" sz="2800" dirty="0"/>
              <a:t>.</a:t>
            </a:r>
            <a:br>
              <a:rPr lang="en-US" sz="2800" dirty="0"/>
            </a:br>
            <a:endParaRPr lang="en-US" sz="2800" dirty="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çerik Yer Tutucusu 4" descr="metin, gazete, insan yüzü, kişi, şahıs içeren bir resim&#10;&#10;Yapay zeka tarafından oluşturulan içerik yanlış olabilir.">
            <a:extLst>
              <a:ext uri="{FF2B5EF4-FFF2-40B4-BE49-F238E27FC236}">
                <a16:creationId xmlns:a16="http://schemas.microsoft.com/office/drawing/2014/main" id="{4795AFF5-0D69-ADB4-6542-80300ADCC77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895" b="9817"/>
          <a:stretch/>
        </p:blipFill>
        <p:spPr>
          <a:xfrm>
            <a:off x="6326272" y="10"/>
            <a:ext cx="5865727" cy="6857990"/>
          </a:xfrm>
          <a:prstGeom prst="rect">
            <a:avLst/>
          </a:prstGeom>
        </p:spPr>
      </p:pic>
    </p:spTree>
    <p:extLst>
      <p:ext uri="{BB962C8B-B14F-4D97-AF65-F5344CB8AC3E}">
        <p14:creationId xmlns:p14="http://schemas.microsoft.com/office/powerpoint/2010/main" val="220705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Resim 4" descr="giyim, insan yüzü, kişi, şahıs, adam, insan içeren bir resim&#10;&#10;Yapay zeka tarafından oluşturulan içerik yanlış olabilir.">
            <a:extLst>
              <a:ext uri="{FF2B5EF4-FFF2-40B4-BE49-F238E27FC236}">
                <a16:creationId xmlns:a16="http://schemas.microsoft.com/office/drawing/2014/main" id="{CCF9AC33-599A-C836-E878-36D631F25EC2}"/>
              </a:ext>
            </a:extLst>
          </p:cNvPr>
          <p:cNvPicPr>
            <a:picLocks noChangeAspect="1"/>
          </p:cNvPicPr>
          <p:nvPr/>
        </p:nvPicPr>
        <p:blipFill>
          <a:blip r:embed="rId3">
            <a:extLst>
              <a:ext uri="{28A0092B-C50C-407E-A947-70E740481C1C}">
                <a14:useLocalDpi xmlns:a14="http://schemas.microsoft.com/office/drawing/2010/main" val="0"/>
              </a:ext>
            </a:extLst>
          </a:blip>
          <a:srcRect t="9303" r="9091" b="14088"/>
          <a:stretch/>
        </p:blipFill>
        <p:spPr>
          <a:xfrm>
            <a:off x="20" y="10"/>
            <a:ext cx="12191979" cy="6857990"/>
          </a:xfrm>
          <a:prstGeom prst="rect">
            <a:avLst/>
          </a:prstGeom>
        </p:spPr>
      </p:pic>
      <p:sp>
        <p:nvSpPr>
          <p:cNvPr id="31" name="Rectangle 30">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Başlık 1">
            <a:extLst>
              <a:ext uri="{FF2B5EF4-FFF2-40B4-BE49-F238E27FC236}">
                <a16:creationId xmlns:a16="http://schemas.microsoft.com/office/drawing/2014/main" id="{364067FC-10BB-7C0D-E055-35BF9911A364}"/>
              </a:ext>
            </a:extLst>
          </p:cNvPr>
          <p:cNvSpPr>
            <a:spLocks noGrp="1"/>
          </p:cNvSpPr>
          <p:nvPr>
            <p:ph type="title"/>
          </p:nvPr>
        </p:nvSpPr>
        <p:spPr>
          <a:xfrm>
            <a:off x="313786" y="908649"/>
            <a:ext cx="6770302" cy="7632445"/>
          </a:xfrm>
        </p:spPr>
        <p:txBody>
          <a:bodyPr vert="horz" lIns="91440" tIns="45720" rIns="91440" bIns="45720" rtlCol="0" anchor="t">
            <a:normAutofit/>
          </a:bodyPr>
          <a:lstStyle/>
          <a:p>
            <a:pPr>
              <a:lnSpc>
                <a:spcPct val="90000"/>
              </a:lnSpc>
            </a:pPr>
            <a:r>
              <a:rPr lang="en-US" sz="2400" b="1" dirty="0" err="1"/>
              <a:t>Sürgün</a:t>
            </a:r>
            <a:r>
              <a:rPr lang="en-US" sz="2400" b="1" dirty="0"/>
              <a:t> </a:t>
            </a:r>
            <a:r>
              <a:rPr lang="en-US" sz="2400" b="1" dirty="0" err="1"/>
              <a:t>Yılları</a:t>
            </a:r>
            <a:r>
              <a:rPr lang="en-US" sz="2400" dirty="0"/>
              <a:t> 1980 </a:t>
            </a:r>
            <a:r>
              <a:rPr lang="en-US" sz="2400" dirty="0" err="1"/>
              <a:t>darbesiyle</a:t>
            </a:r>
            <a:r>
              <a:rPr lang="en-US" sz="2400" dirty="0"/>
              <a:t> </a:t>
            </a:r>
            <a:r>
              <a:rPr lang="en-US" sz="2400" dirty="0" err="1"/>
              <a:t>birlikte</a:t>
            </a:r>
            <a:r>
              <a:rPr lang="en-US" sz="2400" dirty="0"/>
              <a:t> </a:t>
            </a:r>
            <a:r>
              <a:rPr lang="en-US" sz="2400" dirty="0" err="1"/>
              <a:t>yurtdışına</a:t>
            </a:r>
            <a:r>
              <a:rPr lang="en-US" sz="2400" dirty="0"/>
              <a:t> </a:t>
            </a:r>
            <a:r>
              <a:rPr lang="en-US" sz="2400" dirty="0" err="1"/>
              <a:t>çıkmak</a:t>
            </a:r>
            <a:r>
              <a:rPr lang="en-US" sz="2400" dirty="0"/>
              <a:t> </a:t>
            </a:r>
            <a:r>
              <a:rPr lang="en-US" sz="2400" dirty="0" err="1"/>
              <a:t>zorunda</a:t>
            </a:r>
            <a:r>
              <a:rPr lang="en-US" sz="2400" dirty="0"/>
              <a:t> </a:t>
            </a:r>
            <a:r>
              <a:rPr lang="en-US" sz="2400" dirty="0" err="1"/>
              <a:t>kaldı</a:t>
            </a:r>
            <a:r>
              <a:rPr lang="en-US" sz="2400" dirty="0"/>
              <a:t> </a:t>
            </a:r>
            <a:r>
              <a:rPr lang="en-US" sz="2400" dirty="0" err="1"/>
              <a:t>ve</a:t>
            </a:r>
            <a:r>
              <a:rPr lang="en-US" sz="2400" dirty="0"/>
              <a:t> </a:t>
            </a:r>
            <a:r>
              <a:rPr lang="en-US" sz="2400" dirty="0" err="1"/>
              <a:t>Almanya'ya</a:t>
            </a:r>
            <a:r>
              <a:rPr lang="en-US" sz="2400" dirty="0"/>
              <a:t> </a:t>
            </a:r>
            <a:r>
              <a:rPr lang="en-US" sz="2400" dirty="0" err="1"/>
              <a:t>yerleşti</a:t>
            </a:r>
            <a:r>
              <a:rPr lang="en-US" sz="2400" dirty="0"/>
              <a:t>. Uzun </a:t>
            </a:r>
            <a:r>
              <a:rPr lang="en-US" sz="2400" dirty="0" err="1"/>
              <a:t>yıllar</a:t>
            </a:r>
            <a:r>
              <a:rPr lang="en-US" sz="2400" dirty="0"/>
              <a:t> </a:t>
            </a:r>
            <a:r>
              <a:rPr lang="en-US" sz="2400" dirty="0" err="1"/>
              <a:t>boyunca</a:t>
            </a:r>
            <a:r>
              <a:rPr lang="en-US" sz="2400" dirty="0"/>
              <a:t> </a:t>
            </a:r>
            <a:r>
              <a:rPr lang="en-US" sz="2400" dirty="0" err="1"/>
              <a:t>sürgünde</a:t>
            </a:r>
            <a:r>
              <a:rPr lang="en-US" sz="2400" dirty="0"/>
              <a:t> </a:t>
            </a:r>
            <a:r>
              <a:rPr lang="en-US" sz="2400" dirty="0" err="1"/>
              <a:t>yaşadı</a:t>
            </a:r>
            <a:r>
              <a:rPr lang="en-US" sz="2400" dirty="0"/>
              <a:t>; </a:t>
            </a:r>
            <a:r>
              <a:rPr lang="en-US" sz="2400" dirty="0" err="1"/>
              <a:t>ülkesinden</a:t>
            </a:r>
            <a:r>
              <a:rPr lang="en-US" sz="2400" dirty="0"/>
              <a:t> </a:t>
            </a:r>
            <a:r>
              <a:rPr lang="en-US" sz="2400" dirty="0" err="1"/>
              <a:t>uzakta</a:t>
            </a:r>
            <a:r>
              <a:rPr lang="en-US" sz="2400" dirty="0"/>
              <a:t> </a:t>
            </a:r>
            <a:r>
              <a:rPr lang="en-US" sz="2400" dirty="0" err="1"/>
              <a:t>olmak</a:t>
            </a:r>
            <a:r>
              <a:rPr lang="en-US" sz="2400" dirty="0"/>
              <a:t> </a:t>
            </a:r>
            <a:r>
              <a:rPr lang="en-US" sz="2400" dirty="0" err="1"/>
              <a:t>onu</a:t>
            </a:r>
            <a:r>
              <a:rPr lang="en-US" sz="2400" dirty="0"/>
              <a:t> </a:t>
            </a:r>
            <a:r>
              <a:rPr lang="en-US" sz="2400" dirty="0" err="1"/>
              <a:t>derinden</a:t>
            </a:r>
            <a:r>
              <a:rPr lang="en-US" sz="2400" dirty="0"/>
              <a:t> </a:t>
            </a:r>
            <a:r>
              <a:rPr lang="en-US" sz="2400" dirty="0" err="1"/>
              <a:t>etkiledi</a:t>
            </a:r>
            <a:r>
              <a:rPr lang="en-US" sz="2400" dirty="0"/>
              <a:t>. </a:t>
            </a:r>
            <a:r>
              <a:rPr lang="en-US" sz="2400" dirty="0" err="1"/>
              <a:t>Vatandaşlıktan</a:t>
            </a:r>
            <a:r>
              <a:rPr lang="en-US" sz="2400" dirty="0"/>
              <a:t> </a:t>
            </a:r>
            <a:r>
              <a:rPr lang="en-US" sz="2400" dirty="0" err="1"/>
              <a:t>çıkarılma</a:t>
            </a:r>
            <a:r>
              <a:rPr lang="en-US" sz="2400" dirty="0"/>
              <a:t> </a:t>
            </a:r>
            <a:r>
              <a:rPr lang="en-US" sz="2400" dirty="0" err="1"/>
              <a:t>tehdidiyle</a:t>
            </a:r>
            <a:r>
              <a:rPr lang="en-US" sz="2400" dirty="0"/>
              <a:t> </a:t>
            </a:r>
            <a:r>
              <a:rPr lang="en-US" sz="2400" dirty="0" err="1"/>
              <a:t>karşı</a:t>
            </a:r>
            <a:r>
              <a:rPr lang="en-US" sz="2400" dirty="0"/>
              <a:t> </a:t>
            </a:r>
            <a:r>
              <a:rPr lang="en-US" sz="2400" dirty="0" err="1"/>
              <a:t>karşıya</a:t>
            </a:r>
            <a:r>
              <a:rPr lang="en-US" sz="2400" dirty="0"/>
              <a:t> </a:t>
            </a:r>
            <a:r>
              <a:rPr lang="en-US" sz="2400" dirty="0" err="1"/>
              <a:t>kaldı</a:t>
            </a:r>
            <a:r>
              <a:rPr lang="en-US" sz="2400" dirty="0"/>
              <a:t>, </a:t>
            </a:r>
            <a:r>
              <a:rPr lang="en-US" sz="2400" dirty="0" err="1"/>
              <a:t>bu</a:t>
            </a:r>
            <a:r>
              <a:rPr lang="en-US" sz="2400" dirty="0"/>
              <a:t> da </a:t>
            </a:r>
            <a:r>
              <a:rPr lang="en-US" sz="2400" dirty="0" err="1"/>
              <a:t>ona</a:t>
            </a:r>
            <a:r>
              <a:rPr lang="en-US" sz="2400" dirty="0"/>
              <a:t> </a:t>
            </a:r>
            <a:r>
              <a:rPr lang="en-US" sz="2400" dirty="0" err="1"/>
              <a:t>derin</a:t>
            </a:r>
            <a:r>
              <a:rPr lang="en-US" sz="2400" dirty="0"/>
              <a:t> </a:t>
            </a:r>
            <a:r>
              <a:rPr lang="en-US" sz="2400" dirty="0" err="1"/>
              <a:t>bir</a:t>
            </a:r>
            <a:r>
              <a:rPr lang="en-US" sz="2400" dirty="0"/>
              <a:t> </a:t>
            </a:r>
            <a:r>
              <a:rPr lang="en-US" sz="2400" dirty="0" err="1"/>
              <a:t>yalnızlık</a:t>
            </a:r>
            <a:r>
              <a:rPr lang="en-US" sz="2400" dirty="0"/>
              <a:t> </a:t>
            </a:r>
            <a:r>
              <a:rPr lang="en-US" sz="2400" dirty="0" err="1"/>
              <a:t>duygusu</a:t>
            </a:r>
            <a:r>
              <a:rPr lang="en-US" sz="2400" dirty="0"/>
              <a:t> </a:t>
            </a:r>
            <a:r>
              <a:rPr lang="en-US" sz="2400" dirty="0" err="1"/>
              <a:t>yaşattı</a:t>
            </a:r>
            <a:r>
              <a:rPr lang="en-US" sz="2400" dirty="0"/>
              <a:t>. Buna </a:t>
            </a:r>
            <a:r>
              <a:rPr lang="en-US" sz="2400" dirty="0" err="1"/>
              <a:t>rağmen</a:t>
            </a:r>
            <a:r>
              <a:rPr lang="en-US" sz="2400" dirty="0"/>
              <a:t> </a:t>
            </a:r>
            <a:r>
              <a:rPr lang="en-US" sz="2400" dirty="0" err="1"/>
              <a:t>müziği</a:t>
            </a:r>
            <a:r>
              <a:rPr lang="en-US" sz="2400" dirty="0"/>
              <a:t> </a:t>
            </a:r>
            <a:r>
              <a:rPr lang="en-US" sz="2400" dirty="0" err="1"/>
              <a:t>bırakmadı</a:t>
            </a:r>
            <a:r>
              <a:rPr lang="en-US" sz="2400" dirty="0"/>
              <a:t>; </a:t>
            </a:r>
            <a:r>
              <a:rPr lang="en-US" sz="2400" dirty="0" err="1"/>
              <a:t>Avrupa'daki</a:t>
            </a:r>
            <a:r>
              <a:rPr lang="en-US" sz="2400" dirty="0"/>
              <a:t> Türk </a:t>
            </a:r>
            <a:r>
              <a:rPr lang="en-US" sz="2400" dirty="0" err="1"/>
              <a:t>işçilerine</a:t>
            </a:r>
            <a:r>
              <a:rPr lang="en-US" sz="2400" dirty="0"/>
              <a:t> </a:t>
            </a:r>
            <a:r>
              <a:rPr lang="en-US" sz="2400" dirty="0" err="1"/>
              <a:t>konserler</a:t>
            </a:r>
            <a:r>
              <a:rPr lang="en-US" sz="2400" dirty="0"/>
              <a:t> </a:t>
            </a:r>
            <a:r>
              <a:rPr lang="en-US" sz="2400" dirty="0" err="1"/>
              <a:t>vererek</a:t>
            </a:r>
            <a:r>
              <a:rPr lang="en-US" sz="2400" dirty="0"/>
              <a:t> </a:t>
            </a:r>
            <a:r>
              <a:rPr lang="en-US" sz="2400" dirty="0" err="1"/>
              <a:t>kültürel</a:t>
            </a:r>
            <a:r>
              <a:rPr lang="en-US" sz="2400" dirty="0"/>
              <a:t> </a:t>
            </a:r>
            <a:r>
              <a:rPr lang="en-US" sz="2400" dirty="0" err="1"/>
              <a:t>bağlarını</a:t>
            </a:r>
            <a:r>
              <a:rPr lang="en-US" sz="2400" dirty="0"/>
              <a:t> </a:t>
            </a:r>
            <a:r>
              <a:rPr lang="en-US" sz="2400" dirty="0" err="1"/>
              <a:t>canlı</a:t>
            </a:r>
            <a:r>
              <a:rPr lang="en-US" sz="2400" dirty="0"/>
              <a:t> </a:t>
            </a:r>
            <a:r>
              <a:rPr lang="en-US" sz="2400" dirty="0" err="1"/>
              <a:t>tuttu</a:t>
            </a:r>
            <a:r>
              <a:rPr lang="en-US" sz="2400" dirty="0"/>
              <a:t>. </a:t>
            </a:r>
            <a:r>
              <a:rPr lang="en-US" sz="2400" dirty="0" err="1"/>
              <a:t>Sürgün</a:t>
            </a:r>
            <a:r>
              <a:rPr lang="en-US" sz="2400" dirty="0"/>
              <a:t> </a:t>
            </a:r>
            <a:r>
              <a:rPr lang="en-US" sz="2400" dirty="0" err="1"/>
              <a:t>yılları</a:t>
            </a:r>
            <a:r>
              <a:rPr lang="en-US" sz="2400" dirty="0"/>
              <a:t>, </a:t>
            </a:r>
            <a:r>
              <a:rPr lang="en-US" sz="2400" dirty="0" err="1"/>
              <a:t>onun</a:t>
            </a:r>
            <a:r>
              <a:rPr lang="en-US" sz="2400" dirty="0"/>
              <a:t> hem </a:t>
            </a:r>
            <a:r>
              <a:rPr lang="en-US" sz="2400" dirty="0" err="1"/>
              <a:t>mücadelesini</a:t>
            </a:r>
            <a:r>
              <a:rPr lang="en-US" sz="2400" dirty="0"/>
              <a:t> hem de </a:t>
            </a:r>
            <a:r>
              <a:rPr lang="en-US" sz="2400" dirty="0" err="1"/>
              <a:t>sanatına</a:t>
            </a:r>
            <a:r>
              <a:rPr lang="en-US" sz="2400" dirty="0"/>
              <a:t> </a:t>
            </a:r>
            <a:r>
              <a:rPr lang="en-US" sz="2400" dirty="0" err="1"/>
              <a:t>olan</a:t>
            </a:r>
            <a:r>
              <a:rPr lang="en-US" sz="2400" dirty="0"/>
              <a:t> </a:t>
            </a:r>
            <a:r>
              <a:rPr lang="en-US" sz="2400" dirty="0" err="1"/>
              <a:t>tutkusunu</a:t>
            </a:r>
            <a:r>
              <a:rPr lang="en-US" sz="2400" dirty="0"/>
              <a:t> </a:t>
            </a:r>
            <a:r>
              <a:rPr lang="en-US" sz="2400" dirty="0" err="1"/>
              <a:t>daha</a:t>
            </a:r>
            <a:r>
              <a:rPr lang="en-US" sz="2400" dirty="0"/>
              <a:t> da </a:t>
            </a:r>
            <a:r>
              <a:rPr lang="en-US" sz="2400" dirty="0" err="1"/>
              <a:t>derinleştirdi</a:t>
            </a:r>
            <a:r>
              <a:rPr lang="en-US" sz="2400" dirty="0"/>
              <a:t>.</a:t>
            </a:r>
            <a:br>
              <a:rPr lang="en-US" sz="1700" dirty="0"/>
            </a:br>
            <a:endParaRPr lang="en-US" sz="1700" dirty="0"/>
          </a:p>
        </p:txBody>
      </p:sp>
      <p:cxnSp>
        <p:nvCxnSpPr>
          <p:cNvPr id="33" name="Straight Connector 32">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54514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İçerik Yer Tutucusu 4" descr="metin, gazete, adam, insan, haberler içeren bir resim">
            <a:extLst>
              <a:ext uri="{FF2B5EF4-FFF2-40B4-BE49-F238E27FC236}">
                <a16:creationId xmlns:a16="http://schemas.microsoft.com/office/drawing/2014/main" id="{7CD21B91-3454-B3A7-E2A2-32C00D934D9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90" r="28544"/>
          <a:stretch/>
        </p:blipFill>
        <p:spPr>
          <a:xfrm>
            <a:off x="-30740" y="10"/>
            <a:ext cx="12191979" cy="6857990"/>
          </a:xfrm>
          <a:prstGeom prst="rect">
            <a:avLst/>
          </a:prstGeom>
        </p:spPr>
      </p:pic>
      <p:sp>
        <p:nvSpPr>
          <p:cNvPr id="16" name="Rectangle 15">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Başlık 1">
            <a:extLst>
              <a:ext uri="{FF2B5EF4-FFF2-40B4-BE49-F238E27FC236}">
                <a16:creationId xmlns:a16="http://schemas.microsoft.com/office/drawing/2014/main" id="{96249E4D-6F85-CF0E-D7B2-77EF47767EB0}"/>
              </a:ext>
            </a:extLst>
          </p:cNvPr>
          <p:cNvSpPr>
            <a:spLocks noGrp="1"/>
          </p:cNvSpPr>
          <p:nvPr>
            <p:ph type="title"/>
          </p:nvPr>
        </p:nvSpPr>
        <p:spPr>
          <a:xfrm>
            <a:off x="313786" y="908651"/>
            <a:ext cx="5230366" cy="4005454"/>
          </a:xfrm>
        </p:spPr>
        <p:txBody>
          <a:bodyPr vert="horz" lIns="91440" tIns="45720" rIns="91440" bIns="45720" rtlCol="0" anchor="t">
            <a:normAutofit/>
          </a:bodyPr>
          <a:lstStyle/>
          <a:p>
            <a:pPr>
              <a:lnSpc>
                <a:spcPct val="90000"/>
              </a:lnSpc>
            </a:pPr>
            <a:r>
              <a:rPr lang="en-US" sz="2700" b="1" cap="none" dirty="0"/>
              <a:t>Türkiye'ye </a:t>
            </a:r>
            <a:r>
              <a:rPr lang="en-US" sz="2700" b="1" cap="none" dirty="0" err="1"/>
              <a:t>dönüş</a:t>
            </a:r>
            <a:r>
              <a:rPr lang="en-US" sz="2700" cap="none" dirty="0"/>
              <a:t> 1987 </a:t>
            </a:r>
            <a:r>
              <a:rPr lang="en-US" sz="2700" cap="none" dirty="0" err="1"/>
              <a:t>yılında</a:t>
            </a:r>
            <a:r>
              <a:rPr lang="en-US" sz="2700" cap="none" dirty="0"/>
              <a:t> </a:t>
            </a:r>
            <a:r>
              <a:rPr lang="en-US" sz="2700" cap="none" dirty="0" err="1"/>
              <a:t>çıkan</a:t>
            </a:r>
            <a:r>
              <a:rPr lang="en-US" sz="2700" cap="none" dirty="0"/>
              <a:t> </a:t>
            </a:r>
            <a:r>
              <a:rPr lang="en-US" sz="2700" cap="none" dirty="0" err="1"/>
              <a:t>afla</a:t>
            </a:r>
            <a:r>
              <a:rPr lang="en-US" sz="2700" cap="none" dirty="0"/>
              <a:t> </a:t>
            </a:r>
            <a:r>
              <a:rPr lang="en-US" sz="2700" cap="none" dirty="0" err="1"/>
              <a:t>birlikte</a:t>
            </a:r>
            <a:r>
              <a:rPr lang="en-US" sz="2700" cap="none" dirty="0"/>
              <a:t> </a:t>
            </a:r>
            <a:r>
              <a:rPr lang="en-US" sz="2700" cap="none" dirty="0" err="1"/>
              <a:t>türkiye’ye</a:t>
            </a:r>
            <a:r>
              <a:rPr lang="en-US" sz="2700" cap="none" dirty="0"/>
              <a:t> </a:t>
            </a:r>
            <a:r>
              <a:rPr lang="en-US" sz="2700" cap="none" dirty="0" err="1"/>
              <a:t>döndü</a:t>
            </a:r>
            <a:r>
              <a:rPr lang="en-US" sz="2700" cap="none" dirty="0"/>
              <a:t>. </a:t>
            </a:r>
            <a:r>
              <a:rPr lang="en-US" sz="2700" cap="none" dirty="0" err="1"/>
              <a:t>Dönüşü</a:t>
            </a:r>
            <a:r>
              <a:rPr lang="en-US" sz="2700" cap="none" dirty="0"/>
              <a:t> </a:t>
            </a:r>
            <a:r>
              <a:rPr lang="en-US" sz="2700" cap="none" dirty="0" err="1"/>
              <a:t>büyük</a:t>
            </a:r>
            <a:r>
              <a:rPr lang="en-US" sz="2700" cap="none" dirty="0"/>
              <a:t> </a:t>
            </a:r>
            <a:r>
              <a:rPr lang="en-US" sz="2700" cap="none" dirty="0" err="1"/>
              <a:t>bir</a:t>
            </a:r>
            <a:r>
              <a:rPr lang="en-US" sz="2700" cap="none" dirty="0"/>
              <a:t> </a:t>
            </a:r>
            <a:r>
              <a:rPr lang="en-US" sz="2700" cap="none" dirty="0" err="1"/>
              <a:t>ilgiyle</a:t>
            </a:r>
            <a:r>
              <a:rPr lang="en-US" sz="2700" cap="none" dirty="0"/>
              <a:t> </a:t>
            </a:r>
            <a:r>
              <a:rPr lang="en-US" sz="2700" cap="none" dirty="0" err="1"/>
              <a:t>karşılandı</a:t>
            </a:r>
            <a:r>
              <a:rPr lang="en-US" sz="2700" cap="none" dirty="0"/>
              <a:t> </a:t>
            </a:r>
            <a:r>
              <a:rPr lang="en-US" sz="2700" cap="none" dirty="0" err="1"/>
              <a:t>ve</a:t>
            </a:r>
            <a:r>
              <a:rPr lang="en-US" sz="2700" cap="none" dirty="0"/>
              <a:t> </a:t>
            </a:r>
            <a:r>
              <a:rPr lang="en-US" sz="2700" cap="none" dirty="0" err="1"/>
              <a:t>konser</a:t>
            </a:r>
            <a:r>
              <a:rPr lang="en-US" sz="2700" cap="none" dirty="0"/>
              <a:t> </a:t>
            </a:r>
            <a:r>
              <a:rPr lang="en-US" sz="2700" cap="none" dirty="0" err="1"/>
              <a:t>salonları</a:t>
            </a:r>
            <a:r>
              <a:rPr lang="en-US" sz="2700" cap="none" dirty="0"/>
              <a:t> </a:t>
            </a:r>
            <a:r>
              <a:rPr lang="en-US" sz="2700" cap="none" dirty="0" err="1"/>
              <a:t>dolup</a:t>
            </a:r>
            <a:r>
              <a:rPr lang="en-US" sz="2700" cap="none" dirty="0"/>
              <a:t> </a:t>
            </a:r>
            <a:r>
              <a:rPr lang="en-US" sz="2700" cap="none" dirty="0" err="1"/>
              <a:t>taştı</a:t>
            </a:r>
            <a:r>
              <a:rPr lang="en-US" sz="2700" cap="none" dirty="0"/>
              <a:t>. "</a:t>
            </a:r>
            <a:r>
              <a:rPr lang="en-US" sz="2700" cap="none" dirty="0" err="1"/>
              <a:t>Yiyin</a:t>
            </a:r>
            <a:r>
              <a:rPr lang="en-US" sz="2700" cap="none" dirty="0"/>
              <a:t> </a:t>
            </a:r>
            <a:r>
              <a:rPr lang="en-US" sz="2700" cap="none" dirty="0" err="1"/>
              <a:t>efendiler</a:t>
            </a:r>
            <a:r>
              <a:rPr lang="en-US" sz="2700" cap="none" dirty="0"/>
              <a:t>" </a:t>
            </a:r>
            <a:r>
              <a:rPr lang="en-US" sz="2700" cap="none" dirty="0" err="1"/>
              <a:t>ve</a:t>
            </a:r>
            <a:r>
              <a:rPr lang="en-US" sz="2700" cap="none" dirty="0"/>
              <a:t> "</a:t>
            </a:r>
            <a:r>
              <a:rPr lang="en-US" sz="2700" cap="none" dirty="0" err="1"/>
              <a:t>bindik</a:t>
            </a:r>
            <a:r>
              <a:rPr lang="en-US" sz="2700" cap="none" dirty="0"/>
              <a:t> </a:t>
            </a:r>
            <a:r>
              <a:rPr lang="en-US" sz="2700" cap="none" dirty="0" err="1"/>
              <a:t>bir</a:t>
            </a:r>
            <a:r>
              <a:rPr lang="en-US" sz="2700" cap="none" dirty="0"/>
              <a:t> </a:t>
            </a:r>
            <a:r>
              <a:rPr lang="en-US" sz="2700" cap="none" dirty="0" err="1"/>
              <a:t>alamete</a:t>
            </a:r>
            <a:r>
              <a:rPr lang="en-US" sz="2700" cap="none" dirty="0"/>
              <a:t>" </a:t>
            </a:r>
            <a:r>
              <a:rPr lang="en-US" sz="2700" cap="none" dirty="0" err="1"/>
              <a:t>gibi</a:t>
            </a:r>
            <a:r>
              <a:rPr lang="en-US" sz="2700" cap="none" dirty="0"/>
              <a:t> </a:t>
            </a:r>
            <a:r>
              <a:rPr lang="en-US" sz="2700" cap="none" dirty="0" err="1"/>
              <a:t>albümlerle</a:t>
            </a:r>
            <a:r>
              <a:rPr lang="en-US" sz="2700" cap="none" dirty="0"/>
              <a:t> </a:t>
            </a:r>
            <a:r>
              <a:rPr lang="en-US" sz="2700" cap="none" dirty="0" err="1"/>
              <a:t>yeniden</a:t>
            </a:r>
            <a:r>
              <a:rPr lang="en-US" sz="2700" cap="none" dirty="0"/>
              <a:t> </a:t>
            </a:r>
            <a:r>
              <a:rPr lang="en-US" sz="2700" cap="none" dirty="0" err="1"/>
              <a:t>sesini</a:t>
            </a:r>
            <a:r>
              <a:rPr lang="en-US" sz="2700" cap="none" dirty="0"/>
              <a:t> </a:t>
            </a:r>
            <a:r>
              <a:rPr lang="en-US" sz="2700" cap="none" dirty="0" err="1"/>
              <a:t>duyurdu</a:t>
            </a:r>
            <a:r>
              <a:rPr lang="en-US" sz="2700" cap="none" dirty="0"/>
              <a:t>. </a:t>
            </a:r>
            <a:r>
              <a:rPr lang="en-US" sz="2700" cap="none" dirty="0" err="1"/>
              <a:t>Toplumla</a:t>
            </a:r>
            <a:r>
              <a:rPr lang="en-US" sz="2700" cap="none" dirty="0"/>
              <a:t> </a:t>
            </a:r>
            <a:r>
              <a:rPr lang="en-US" sz="2700" cap="none" dirty="0" err="1"/>
              <a:t>yeniden</a:t>
            </a:r>
            <a:r>
              <a:rPr lang="en-US" sz="2700" cap="none" dirty="0"/>
              <a:t> </a:t>
            </a:r>
            <a:r>
              <a:rPr lang="en-US" sz="2700" cap="none" dirty="0" err="1"/>
              <a:t>bağ</a:t>
            </a:r>
            <a:r>
              <a:rPr lang="en-US" sz="2700" cap="none" dirty="0"/>
              <a:t> </a:t>
            </a:r>
            <a:r>
              <a:rPr lang="en-US" sz="2700" cap="none" dirty="0" err="1"/>
              <a:t>kurdu</a:t>
            </a:r>
            <a:r>
              <a:rPr lang="en-US" sz="2700" cap="none" dirty="0"/>
              <a:t>.</a:t>
            </a:r>
            <a:br>
              <a:rPr lang="en-US" sz="2700" dirty="0"/>
            </a:br>
            <a:endParaRPr lang="en-US" sz="2700" dirty="0"/>
          </a:p>
        </p:txBody>
      </p:sp>
      <p:cxnSp>
        <p:nvCxnSpPr>
          <p:cNvPr id="18" name="Straight Connector 17">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72262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4EC57BD-2581-39DD-7FBD-4D4F88A620DD}"/>
              </a:ext>
            </a:extLst>
          </p:cNvPr>
          <p:cNvSpPr>
            <a:spLocks noGrp="1"/>
          </p:cNvSpPr>
          <p:nvPr>
            <p:ph type="title"/>
          </p:nvPr>
        </p:nvSpPr>
        <p:spPr>
          <a:xfrm>
            <a:off x="703400" y="899025"/>
            <a:ext cx="4917754" cy="3792926"/>
          </a:xfrm>
        </p:spPr>
        <p:txBody>
          <a:bodyPr vert="horz" lIns="91440" tIns="45720" rIns="91440" bIns="45720" rtlCol="0" anchor="t">
            <a:noAutofit/>
          </a:bodyPr>
          <a:lstStyle/>
          <a:p>
            <a:pPr>
              <a:lnSpc>
                <a:spcPct val="90000"/>
              </a:lnSpc>
            </a:pPr>
            <a:r>
              <a:rPr lang="en-US" sz="2000" b="1" cap="none" dirty="0" err="1"/>
              <a:t>Karakteristik</a:t>
            </a:r>
            <a:r>
              <a:rPr lang="en-US" sz="2000" b="1" cap="none" dirty="0"/>
              <a:t> </a:t>
            </a:r>
            <a:r>
              <a:rPr lang="en-US" sz="2000" b="1" cap="none" dirty="0" err="1"/>
              <a:t>özellikleri</a:t>
            </a:r>
            <a:r>
              <a:rPr lang="en-US" sz="2000" cap="none" dirty="0"/>
              <a:t> cem </a:t>
            </a:r>
            <a:r>
              <a:rPr lang="en-US" sz="2000" cap="none" dirty="0" err="1"/>
              <a:t>karaca'nın</a:t>
            </a:r>
            <a:r>
              <a:rPr lang="en-US" sz="2000" cap="none" dirty="0"/>
              <a:t> </a:t>
            </a:r>
            <a:r>
              <a:rPr lang="en-US" sz="2000" cap="none" dirty="0" err="1"/>
              <a:t>en</a:t>
            </a:r>
            <a:r>
              <a:rPr lang="en-US" sz="2000" cap="none" dirty="0"/>
              <a:t> </a:t>
            </a:r>
            <a:r>
              <a:rPr lang="en-US" sz="2000" cap="none" dirty="0" err="1"/>
              <a:t>belirgin</a:t>
            </a:r>
            <a:r>
              <a:rPr lang="en-US" sz="2000" cap="none" dirty="0"/>
              <a:t> </a:t>
            </a:r>
            <a:r>
              <a:rPr lang="en-US" sz="2000" cap="none" dirty="0" err="1"/>
              <a:t>özelliği</a:t>
            </a:r>
            <a:r>
              <a:rPr lang="en-US" sz="2000" cap="none" dirty="0"/>
              <a:t> </a:t>
            </a:r>
            <a:r>
              <a:rPr lang="en-US" sz="2000" cap="none" dirty="0" err="1"/>
              <a:t>dik</a:t>
            </a:r>
            <a:r>
              <a:rPr lang="en-US" sz="2000" cap="none" dirty="0"/>
              <a:t> </a:t>
            </a:r>
            <a:r>
              <a:rPr lang="en-US" sz="2000" cap="none" dirty="0" err="1"/>
              <a:t>duruşuluydu</a:t>
            </a:r>
            <a:r>
              <a:rPr lang="en-US" sz="2000" cap="none" dirty="0"/>
              <a:t>. </a:t>
            </a:r>
            <a:r>
              <a:rPr lang="en-US" sz="2000" cap="none" dirty="0" err="1"/>
              <a:t>Sahnede</a:t>
            </a:r>
            <a:r>
              <a:rPr lang="en-US" sz="2000" cap="none" dirty="0"/>
              <a:t> </a:t>
            </a:r>
            <a:r>
              <a:rPr lang="en-US" sz="2000" cap="none" dirty="0" err="1"/>
              <a:t>teatral</a:t>
            </a:r>
            <a:r>
              <a:rPr lang="en-US" sz="2000" cap="none" dirty="0"/>
              <a:t>, </a:t>
            </a:r>
            <a:r>
              <a:rPr lang="en-US" sz="2000" cap="none" dirty="0" err="1"/>
              <a:t>etkileyici</a:t>
            </a:r>
            <a:r>
              <a:rPr lang="en-US" sz="2000" cap="none" dirty="0"/>
              <a:t> </a:t>
            </a:r>
            <a:r>
              <a:rPr lang="en-US" sz="2000" cap="none" dirty="0" err="1"/>
              <a:t>bir</a:t>
            </a:r>
            <a:r>
              <a:rPr lang="en-US" sz="2000" cap="none" dirty="0"/>
              <a:t> </a:t>
            </a:r>
            <a:r>
              <a:rPr lang="en-US" sz="2000" cap="none" dirty="0" err="1"/>
              <a:t>anlatım</a:t>
            </a:r>
            <a:r>
              <a:rPr lang="en-US" sz="2000" cap="none" dirty="0"/>
              <a:t> </a:t>
            </a:r>
            <a:r>
              <a:rPr lang="en-US" sz="2000" cap="none" dirty="0" err="1"/>
              <a:t>tarzı</a:t>
            </a:r>
            <a:r>
              <a:rPr lang="en-US" sz="2000" cap="none" dirty="0"/>
              <a:t> </a:t>
            </a:r>
            <a:r>
              <a:rPr lang="en-US" sz="2000" cap="none" dirty="0" err="1"/>
              <a:t>vardı</a:t>
            </a:r>
            <a:r>
              <a:rPr lang="en-US" sz="2000" cap="none" dirty="0"/>
              <a:t>. </a:t>
            </a:r>
            <a:r>
              <a:rPr lang="en-US" sz="2000" cap="none" dirty="0" err="1"/>
              <a:t>Halktan</a:t>
            </a:r>
            <a:r>
              <a:rPr lang="en-US" sz="2000" cap="none" dirty="0"/>
              <a:t> </a:t>
            </a:r>
            <a:r>
              <a:rPr lang="en-US" sz="2000" cap="none" dirty="0" err="1"/>
              <a:t>yanaydı</a:t>
            </a:r>
            <a:r>
              <a:rPr lang="en-US" sz="2000" cap="none" dirty="0"/>
              <a:t> </a:t>
            </a:r>
            <a:r>
              <a:rPr lang="en-US" sz="2000" cap="none" dirty="0" err="1"/>
              <a:t>ve</a:t>
            </a:r>
            <a:r>
              <a:rPr lang="en-US" sz="2000" cap="none" dirty="0"/>
              <a:t> </a:t>
            </a:r>
            <a:r>
              <a:rPr lang="en-US" sz="2000" cap="none" dirty="0" err="1"/>
              <a:t>sözlerini</a:t>
            </a:r>
            <a:r>
              <a:rPr lang="en-US" sz="2000" cap="none" dirty="0"/>
              <a:t> </a:t>
            </a:r>
            <a:r>
              <a:rPr lang="en-US" sz="2000" cap="none" dirty="0" err="1"/>
              <a:t>onlar</a:t>
            </a:r>
            <a:r>
              <a:rPr lang="en-US" sz="2000" cap="none" dirty="0"/>
              <a:t> </a:t>
            </a:r>
            <a:r>
              <a:rPr lang="en-US" sz="2000" cap="none" dirty="0" err="1"/>
              <a:t>adına</a:t>
            </a:r>
            <a:r>
              <a:rPr lang="en-US" sz="2000" cap="none" dirty="0"/>
              <a:t> </a:t>
            </a:r>
            <a:r>
              <a:rPr lang="en-US" sz="2000" cap="none" dirty="0" err="1"/>
              <a:t>konuştururdu</a:t>
            </a:r>
            <a:r>
              <a:rPr lang="en-US" sz="2000" cap="none" dirty="0"/>
              <a:t>. </a:t>
            </a:r>
            <a:r>
              <a:rPr lang="en-US" sz="2000" cap="none" dirty="0" err="1"/>
              <a:t>Sanatını</a:t>
            </a:r>
            <a:r>
              <a:rPr lang="en-US" sz="2000" cap="none" dirty="0"/>
              <a:t> </a:t>
            </a:r>
            <a:r>
              <a:rPr lang="en-US" sz="2000" cap="none" dirty="0" err="1"/>
              <a:t>daima</a:t>
            </a:r>
            <a:r>
              <a:rPr lang="en-US" sz="2000" cap="none" dirty="0"/>
              <a:t> </a:t>
            </a:r>
            <a:r>
              <a:rPr lang="en-US" sz="2000" cap="none" dirty="0" err="1"/>
              <a:t>bir</a:t>
            </a:r>
            <a:r>
              <a:rPr lang="en-US" sz="2000" cap="none" dirty="0"/>
              <a:t> </a:t>
            </a:r>
            <a:r>
              <a:rPr lang="en-US" sz="2000" cap="none" dirty="0" err="1"/>
              <a:t>amaca</a:t>
            </a:r>
            <a:r>
              <a:rPr lang="en-US" sz="2000" cap="none" dirty="0"/>
              <a:t> </a:t>
            </a:r>
            <a:r>
              <a:rPr lang="en-US" sz="2000" cap="none" dirty="0" err="1"/>
              <a:t>hizmet</a:t>
            </a:r>
            <a:r>
              <a:rPr lang="en-US" sz="2000" cap="none" dirty="0"/>
              <a:t> </a:t>
            </a:r>
            <a:r>
              <a:rPr lang="en-US" sz="2000" cap="none" dirty="0" err="1"/>
              <a:t>etmesi</a:t>
            </a:r>
            <a:r>
              <a:rPr lang="en-US" sz="2000" cap="none" dirty="0"/>
              <a:t> </a:t>
            </a:r>
            <a:r>
              <a:rPr lang="en-US" sz="2000" cap="none" dirty="0" err="1"/>
              <a:t>için</a:t>
            </a:r>
            <a:r>
              <a:rPr lang="en-US" sz="2000" cap="none" dirty="0"/>
              <a:t> </a:t>
            </a:r>
            <a:r>
              <a:rPr lang="en-US" sz="2000" cap="none" dirty="0" err="1"/>
              <a:t>kullandı</a:t>
            </a:r>
            <a:r>
              <a:rPr lang="en-US" sz="2000" cap="none" dirty="0"/>
              <a:t>. Hem </a:t>
            </a:r>
            <a:r>
              <a:rPr lang="en-US" sz="2000" cap="none" dirty="0" err="1"/>
              <a:t>entelektüel</a:t>
            </a:r>
            <a:r>
              <a:rPr lang="en-US" sz="2000" cap="none" dirty="0"/>
              <a:t> </a:t>
            </a:r>
            <a:r>
              <a:rPr lang="en-US" sz="2000" cap="none" dirty="0" err="1"/>
              <a:t>birikimiyle</a:t>
            </a:r>
            <a:r>
              <a:rPr lang="en-US" sz="2000" cap="none" dirty="0"/>
              <a:t> hem de </a:t>
            </a:r>
            <a:r>
              <a:rPr lang="en-US" sz="2000" cap="none" dirty="0" err="1"/>
              <a:t>sahnedeki</a:t>
            </a:r>
            <a:r>
              <a:rPr lang="en-US" sz="2000" cap="none" dirty="0"/>
              <a:t> </a:t>
            </a:r>
            <a:r>
              <a:rPr lang="en-US" sz="2000" cap="none" dirty="0" err="1"/>
              <a:t>enerjisiyle</a:t>
            </a:r>
            <a:r>
              <a:rPr lang="en-US" sz="2000" cap="none" dirty="0"/>
              <a:t> </a:t>
            </a:r>
            <a:r>
              <a:rPr lang="en-US" sz="2000" cap="none" dirty="0" err="1"/>
              <a:t>dinleyicisini</a:t>
            </a:r>
            <a:r>
              <a:rPr lang="en-US" sz="2000" cap="none" dirty="0"/>
              <a:t> </a:t>
            </a:r>
            <a:r>
              <a:rPr lang="en-US" sz="2000" cap="none" dirty="0" err="1"/>
              <a:t>etkileyen</a:t>
            </a:r>
            <a:r>
              <a:rPr lang="en-US" sz="2000" cap="none" dirty="0"/>
              <a:t> </a:t>
            </a:r>
            <a:r>
              <a:rPr lang="en-US" sz="2000" cap="none" dirty="0" err="1"/>
              <a:t>karizmatik</a:t>
            </a:r>
            <a:r>
              <a:rPr lang="en-US" sz="2000" cap="none" dirty="0"/>
              <a:t> </a:t>
            </a:r>
            <a:r>
              <a:rPr lang="en-US" sz="2000" cap="none" dirty="0" err="1"/>
              <a:t>bir</a:t>
            </a:r>
            <a:r>
              <a:rPr lang="en-US" sz="2000" cap="none" dirty="0"/>
              <a:t> </a:t>
            </a:r>
            <a:r>
              <a:rPr lang="en-US" sz="2000" cap="none" dirty="0" err="1"/>
              <a:t>liderdi</a:t>
            </a:r>
            <a:r>
              <a:rPr lang="en-US" sz="2000" cap="none" dirty="0"/>
              <a:t>. </a:t>
            </a:r>
            <a:r>
              <a:rPr lang="en-US" sz="2000" cap="none" dirty="0" err="1"/>
              <a:t>Onun</a:t>
            </a:r>
            <a:r>
              <a:rPr lang="en-US" sz="2000" cap="none" dirty="0"/>
              <a:t> </a:t>
            </a:r>
            <a:r>
              <a:rPr lang="en-US" sz="2000" cap="none" dirty="0" err="1"/>
              <a:t>için</a:t>
            </a:r>
            <a:r>
              <a:rPr lang="en-US" sz="2000" cap="none" dirty="0"/>
              <a:t> </a:t>
            </a:r>
            <a:r>
              <a:rPr lang="en-US" sz="2000" cap="none" dirty="0" err="1"/>
              <a:t>sanat</a:t>
            </a:r>
            <a:r>
              <a:rPr lang="en-US" sz="2000" cap="none" dirty="0"/>
              <a:t>, </a:t>
            </a:r>
            <a:r>
              <a:rPr lang="en-US" sz="2000" cap="none" dirty="0" err="1"/>
              <a:t>sadece</a:t>
            </a:r>
            <a:r>
              <a:rPr lang="en-US" sz="2000" cap="none" dirty="0"/>
              <a:t> </a:t>
            </a:r>
            <a:r>
              <a:rPr lang="en-US" sz="2000" cap="none" dirty="0" err="1"/>
              <a:t>eğlence</a:t>
            </a:r>
            <a:r>
              <a:rPr lang="en-US" sz="2000" cap="none" dirty="0"/>
              <a:t> </a:t>
            </a:r>
            <a:r>
              <a:rPr lang="en-US" sz="2000" cap="none" dirty="0" err="1"/>
              <a:t>değil</a:t>
            </a:r>
            <a:r>
              <a:rPr lang="en-US" sz="2000" cap="none" dirty="0"/>
              <a:t>; </a:t>
            </a:r>
            <a:r>
              <a:rPr lang="en-US" sz="2000" cap="none" dirty="0" err="1"/>
              <a:t>aynı</a:t>
            </a:r>
            <a:r>
              <a:rPr lang="en-US" sz="2000" cap="none" dirty="0"/>
              <a:t> </a:t>
            </a:r>
            <a:r>
              <a:rPr lang="en-US" sz="2000" cap="none" dirty="0" err="1"/>
              <a:t>zamanda</a:t>
            </a:r>
            <a:r>
              <a:rPr lang="en-US" sz="2000" cap="none" dirty="0"/>
              <a:t> </a:t>
            </a:r>
            <a:r>
              <a:rPr lang="en-US" sz="2000" cap="none" dirty="0" err="1"/>
              <a:t>bir</a:t>
            </a:r>
            <a:r>
              <a:rPr lang="en-US" sz="2000" cap="none" dirty="0"/>
              <a:t> </a:t>
            </a:r>
            <a:r>
              <a:rPr lang="en-US" sz="2000" cap="none" dirty="0" err="1"/>
              <a:t>bilinç</a:t>
            </a:r>
            <a:r>
              <a:rPr lang="en-US" sz="2000" cap="none" dirty="0"/>
              <a:t> </a:t>
            </a:r>
            <a:r>
              <a:rPr lang="en-US" sz="2000" cap="none" dirty="0" err="1"/>
              <a:t>uyandırma</a:t>
            </a:r>
            <a:r>
              <a:rPr lang="en-US" sz="2000" cap="none" dirty="0"/>
              <a:t> </a:t>
            </a:r>
            <a:r>
              <a:rPr lang="en-US" sz="2000" cap="none" dirty="0" err="1"/>
              <a:t>aracıdır</a:t>
            </a:r>
            <a:r>
              <a:rPr lang="en-US" sz="2000" cap="none" dirty="0"/>
              <a:t>.</a:t>
            </a:r>
            <a:br>
              <a:rPr lang="en-US" sz="2000" dirty="0"/>
            </a:br>
            <a:endParaRPr lang="en-US" sz="2000" dirty="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Resim 4" descr="konser, müzik, giyim, kişi, şahıs içeren bir resim&#10;&#10;Yapay zeka tarafından oluşturulan içerik yanlış olabilir.">
            <a:extLst>
              <a:ext uri="{FF2B5EF4-FFF2-40B4-BE49-F238E27FC236}">
                <a16:creationId xmlns:a16="http://schemas.microsoft.com/office/drawing/2014/main" id="{22487FA9-6ECE-3328-F7D6-9632CC3121D1}"/>
              </a:ext>
            </a:extLst>
          </p:cNvPr>
          <p:cNvPicPr>
            <a:picLocks noChangeAspect="1"/>
          </p:cNvPicPr>
          <p:nvPr/>
        </p:nvPicPr>
        <p:blipFill>
          <a:blip r:embed="rId2">
            <a:extLst>
              <a:ext uri="{28A0092B-C50C-407E-A947-70E740481C1C}">
                <a14:useLocalDpi xmlns:a14="http://schemas.microsoft.com/office/drawing/2010/main" val="0"/>
              </a:ext>
            </a:extLst>
          </a:blip>
          <a:srcRect l="28994" r="1" b="1"/>
          <a:stretch/>
        </p:blipFill>
        <p:spPr>
          <a:xfrm>
            <a:off x="6217920" y="723901"/>
            <a:ext cx="5244454" cy="5410200"/>
          </a:xfrm>
          <a:prstGeom prst="rect">
            <a:avLst/>
          </a:prstGeom>
        </p:spPr>
      </p:pic>
    </p:spTree>
    <p:extLst>
      <p:ext uri="{BB962C8B-B14F-4D97-AF65-F5344CB8AC3E}">
        <p14:creationId xmlns:p14="http://schemas.microsoft.com/office/powerpoint/2010/main" val="40545186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TotalTime>
  <Words>549</Words>
  <Application>Microsoft Office PowerPoint</Application>
  <PresentationFormat>Geniş ekran</PresentationFormat>
  <Paragraphs>14</Paragraphs>
  <Slides>13</Slides>
  <Notes>1</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13</vt:i4>
      </vt:variant>
    </vt:vector>
  </HeadingPairs>
  <TitlesOfParts>
    <vt:vector size="19" baseType="lpstr">
      <vt:lpstr>Aptos</vt:lpstr>
      <vt:lpstr>Arial</vt:lpstr>
      <vt:lpstr>Calisto MT</vt:lpstr>
      <vt:lpstr>Neue Haas Grotesk Text Pro</vt:lpstr>
      <vt:lpstr>Univers Condensed</vt:lpstr>
      <vt:lpstr>ChronicleVTI</vt:lpstr>
      <vt:lpstr>Cem Karaca</vt:lpstr>
      <vt:lpstr>Çocukluğu ve ailesi cem karaca, 5 nisan 1945 tarihinde istanbul'da dünyaya geldi. Annesi toto karaca, ermeni kökenli tiyatro sanatçısı; babası ibrahim karaca ise azeri kökenliydi. Sanatçı bir ailede yetişen cem karaca, tiyatro ve müzikle erken yaşta tanıştı. Bu ortam onun sanat hayatının temelini oluşturdu. </vt:lpstr>
      <vt:lpstr>Müzikle tanışması gençliğinde elvis presley ve beatles gibi sanatçılardan etkilenerek batı tarzı müzik yapmaya başladı. İlk grupları dynamites ve jaguars ile rock’n roll denemeleri yaptı. Ancak zamanla anadolu'nun ezgileriyle ilgilenmeye başladı. Bu geçiş, kariyerinde yeni bir dönemin kapısını araladı. </vt:lpstr>
      <vt:lpstr>Apaşlar ve anadolu rock'un doğuşu 1967 yılında apaşlar grubunu kurarak anadolu rock tarzını ortaya koydu. Bu tarz, halk türkülerini modern müzikle birleştiren yenilikçi bir yaklaşımdı. "Resimdeki gözyaşları" gibi parçalarla büyük çıkış yaptı. Cem karaca'nın sesi ilk kez halkla bu kadar yakından buluştu </vt:lpstr>
      <vt:lpstr>Moğollar ve dervişan dönemi moğollar grubuyla ortak çalışmalar yaparak daha politik bir yöne evrildi. Ardından kurduğu dervişan grubuyla, işçi sınıfı, ezilenler ve adaletsizlik temalarını işledi. "Tamirci çırağı" ve "1 mayıs" gibi eserler bu dönemin simgeleridir. Müziğiyle direniş ve farkındalık yaratmayı amaçladı. </vt:lpstr>
      <vt:lpstr>Politik Duruşu ve Tepkiler Cem Karaca, sözlerini toplumun sesi olarak kullandı. Sol görüşlü duruşu ve emek yanlısı şarkıları nedeniyle siyasi baskıya maruz kaldı. Konserleri yasaklandı, hakkında soruşturmalar açıldı. Tüm bunlara rağmen fikirlerinden ödün vermedi. </vt:lpstr>
      <vt:lpstr>Sürgün Yılları 1980 darbesiyle birlikte yurtdışına çıkmak zorunda kaldı ve Almanya'ya yerleşti. Uzun yıllar boyunca sürgünde yaşadı; ülkesinden uzakta olmak onu derinden etkiledi. Vatandaşlıktan çıkarılma tehdidiyle karşı karşıya kaldı, bu da ona derin bir yalnızlık duygusu yaşattı. Buna rağmen müziği bırakmadı; Avrupa'daki Türk işçilerine konserler vererek kültürel bağlarını canlı tuttu. Sürgün yılları, onun hem mücadelesini hem de sanatına olan tutkusunu daha da derinleştirdi. </vt:lpstr>
      <vt:lpstr>Türkiye'ye dönüş 1987 yılında çıkan afla birlikte türkiye’ye döndü. Dönüşü büyük bir ilgiyle karşılandı ve konser salonları dolup taştı. "Yiyin efendiler" ve "bindik bir alamete" gibi albümlerle yeniden sesini duyurdu. Toplumla yeniden bağ kurdu. </vt:lpstr>
      <vt:lpstr>Karakteristik özellikleri cem karaca'nın en belirgin özelliği dik duruşuluydu. Sahnede teatral, etkileyici bir anlatım tarzı vardı. Halktan yanaydı ve sözlerini onlar adına konuştururdu. Sanatını daima bir amaca hizmet etmesi için kullandı. Hem entelektüel birikimiyle hem de sahnedeki enerjisiyle dinleyicisini etkileyen karizmatik bir liderdi. Onun için sanat, sadece eğlence değil; aynı zamanda bir bilinç uyandırma aracıdır. </vt:lpstr>
      <vt:lpstr>Sanatsal mirası anadolu rock’u kurarak türk müziğine yeni bir soluk getirdi. Haluk levent, teoman gibi sanatçılara ilham kaynağı oldu. Şarkıları hala konserlerde, dizilerde, filmlerde kullanılıyor. Onun mirası halen yaşıyor ve anlamını koruyor. </vt:lpstr>
      <vt:lpstr>Vefatı ve ardından 8 şubat 2004 tarihinde kalp krizi sonucu hayatını kaybetti. Tüm türkiye onu gözyaşlarıyla uyla uğurladı. Mezarlığı halen ziyaret edilmekte. Ardında yüzlerce unutulmaz eser bıraktı. </vt:lpstr>
      <vt:lpstr>Neden 'bu son olsun'? "Bu son olsun", cem karaca’nın duygusal derinliğini en iyi yansıtan parçalardan biridir. Şarkının sözleri ayrılık ve pişmanlık temasını içerse de, aslında umut doludur. Cem karaca’nın hem insani hem politik yönünü temsil eder. Bu nedenle bu şarkıyla sunumumu sonlandırmak istedim. </vt:lpstr>
      <vt:lpstr>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lisans bizde</dc:creator>
  <cp:lastModifiedBy>lisans bizde</cp:lastModifiedBy>
  <cp:revision>3</cp:revision>
  <dcterms:created xsi:type="dcterms:W3CDTF">2025-05-05T22:33:48Z</dcterms:created>
  <dcterms:modified xsi:type="dcterms:W3CDTF">2025-05-11T12:56:27Z</dcterms:modified>
</cp:coreProperties>
</file>